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handoutMasterIdLst>
    <p:handoutMasterId r:id="rId73"/>
  </p:handoutMasterIdLst>
  <p:sldIdLst>
    <p:sldId id="259" r:id="rId2"/>
    <p:sldId id="441" r:id="rId3"/>
    <p:sldId id="449" r:id="rId4"/>
    <p:sldId id="450" r:id="rId5"/>
    <p:sldId id="451" r:id="rId6"/>
    <p:sldId id="452" r:id="rId7"/>
    <p:sldId id="454" r:id="rId8"/>
    <p:sldId id="455" r:id="rId9"/>
    <p:sldId id="443" r:id="rId10"/>
    <p:sldId id="444" r:id="rId11"/>
    <p:sldId id="445" r:id="rId12"/>
    <p:sldId id="446" r:id="rId13"/>
    <p:sldId id="447" r:id="rId14"/>
    <p:sldId id="448" r:id="rId15"/>
    <p:sldId id="442" r:id="rId16"/>
    <p:sldId id="456" r:id="rId17"/>
    <p:sldId id="353" r:id="rId18"/>
    <p:sldId id="354" r:id="rId19"/>
    <p:sldId id="355" r:id="rId20"/>
    <p:sldId id="503" r:id="rId21"/>
    <p:sldId id="504" r:id="rId22"/>
    <p:sldId id="505" r:id="rId23"/>
    <p:sldId id="457" r:id="rId24"/>
    <p:sldId id="508" r:id="rId25"/>
    <p:sldId id="510" r:id="rId26"/>
    <p:sldId id="460" r:id="rId27"/>
    <p:sldId id="458" r:id="rId28"/>
    <p:sldId id="459" r:id="rId29"/>
    <p:sldId id="461" r:id="rId30"/>
    <p:sldId id="462" r:id="rId31"/>
    <p:sldId id="517" r:id="rId32"/>
    <p:sldId id="464" r:id="rId33"/>
    <p:sldId id="511" r:id="rId34"/>
    <p:sldId id="512" r:id="rId35"/>
    <p:sldId id="350" r:id="rId36"/>
    <p:sldId id="360" r:id="rId37"/>
    <p:sldId id="361" r:id="rId38"/>
    <p:sldId id="513" r:id="rId39"/>
    <p:sldId id="362" r:id="rId40"/>
    <p:sldId id="266" r:id="rId41"/>
    <p:sldId id="515" r:id="rId42"/>
    <p:sldId id="274" r:id="rId43"/>
    <p:sldId id="283" r:id="rId44"/>
    <p:sldId id="294" r:id="rId45"/>
    <p:sldId id="299" r:id="rId46"/>
    <p:sldId id="301" r:id="rId47"/>
    <p:sldId id="434" r:id="rId48"/>
    <p:sldId id="514" r:id="rId49"/>
    <p:sldId id="332" r:id="rId50"/>
    <p:sldId id="333" r:id="rId51"/>
    <p:sldId id="306" r:id="rId52"/>
    <p:sldId id="298" r:id="rId53"/>
    <p:sldId id="265" r:id="rId54"/>
    <p:sldId id="316" r:id="rId55"/>
    <p:sldId id="275" r:id="rId56"/>
    <p:sldId id="269" r:id="rId57"/>
    <p:sldId id="263" r:id="rId58"/>
    <p:sldId id="339" r:id="rId59"/>
    <p:sldId id="340" r:id="rId60"/>
    <p:sldId id="343" r:id="rId61"/>
    <p:sldId id="337" r:id="rId62"/>
    <p:sldId id="268" r:id="rId63"/>
    <p:sldId id="347" r:id="rId64"/>
    <p:sldId id="336" r:id="rId65"/>
    <p:sldId id="292" r:id="rId66"/>
    <p:sldId id="302" r:id="rId67"/>
    <p:sldId id="346" r:id="rId68"/>
    <p:sldId id="345" r:id="rId69"/>
    <p:sldId id="516" r:id="rId70"/>
    <p:sldId id="261" r:id="rId71"/>
  </p:sldIdLst>
  <p:sldSz cx="9144000" cy="5148263"/>
  <p:notesSz cx="6794500" cy="9906000"/>
  <p:defaultTextStyle>
    <a:defPPr>
      <a:defRPr lang="en-US"/>
    </a:defPPr>
    <a:lvl1pPr marL="0" algn="l" defTabSz="408331" rtl="0" eaLnBrk="1" latinLnBrk="0" hangingPunct="1">
      <a:defRPr sz="1600" kern="1200">
        <a:solidFill>
          <a:schemeClr val="tx1"/>
        </a:solidFill>
        <a:latin typeface="+mn-lt"/>
        <a:ea typeface="+mn-ea"/>
        <a:cs typeface="+mn-cs"/>
      </a:defRPr>
    </a:lvl1pPr>
    <a:lvl2pPr marL="408331" algn="l" defTabSz="408331" rtl="0" eaLnBrk="1" latinLnBrk="0" hangingPunct="1">
      <a:defRPr sz="1600" kern="1200">
        <a:solidFill>
          <a:schemeClr val="tx1"/>
        </a:solidFill>
        <a:latin typeface="+mn-lt"/>
        <a:ea typeface="+mn-ea"/>
        <a:cs typeface="+mn-cs"/>
      </a:defRPr>
    </a:lvl2pPr>
    <a:lvl3pPr marL="816661" algn="l" defTabSz="408331" rtl="0" eaLnBrk="1" latinLnBrk="0" hangingPunct="1">
      <a:defRPr sz="1600" kern="1200">
        <a:solidFill>
          <a:schemeClr val="tx1"/>
        </a:solidFill>
        <a:latin typeface="+mn-lt"/>
        <a:ea typeface="+mn-ea"/>
        <a:cs typeface="+mn-cs"/>
      </a:defRPr>
    </a:lvl3pPr>
    <a:lvl4pPr marL="1224993" algn="l" defTabSz="408331" rtl="0" eaLnBrk="1" latinLnBrk="0" hangingPunct="1">
      <a:defRPr sz="1600" kern="1200">
        <a:solidFill>
          <a:schemeClr val="tx1"/>
        </a:solidFill>
        <a:latin typeface="+mn-lt"/>
        <a:ea typeface="+mn-ea"/>
        <a:cs typeface="+mn-cs"/>
      </a:defRPr>
    </a:lvl4pPr>
    <a:lvl5pPr marL="1633323" algn="l" defTabSz="408331" rtl="0" eaLnBrk="1" latinLnBrk="0" hangingPunct="1">
      <a:defRPr sz="1600" kern="1200">
        <a:solidFill>
          <a:schemeClr val="tx1"/>
        </a:solidFill>
        <a:latin typeface="+mn-lt"/>
        <a:ea typeface="+mn-ea"/>
        <a:cs typeface="+mn-cs"/>
      </a:defRPr>
    </a:lvl5pPr>
    <a:lvl6pPr marL="2041654" algn="l" defTabSz="408331" rtl="0" eaLnBrk="1" latinLnBrk="0" hangingPunct="1">
      <a:defRPr sz="1600" kern="1200">
        <a:solidFill>
          <a:schemeClr val="tx1"/>
        </a:solidFill>
        <a:latin typeface="+mn-lt"/>
        <a:ea typeface="+mn-ea"/>
        <a:cs typeface="+mn-cs"/>
      </a:defRPr>
    </a:lvl6pPr>
    <a:lvl7pPr marL="2449984" algn="l" defTabSz="408331" rtl="0" eaLnBrk="1" latinLnBrk="0" hangingPunct="1">
      <a:defRPr sz="1600" kern="1200">
        <a:solidFill>
          <a:schemeClr val="tx1"/>
        </a:solidFill>
        <a:latin typeface="+mn-lt"/>
        <a:ea typeface="+mn-ea"/>
        <a:cs typeface="+mn-cs"/>
      </a:defRPr>
    </a:lvl7pPr>
    <a:lvl8pPr marL="2858316" algn="l" defTabSz="408331" rtl="0" eaLnBrk="1" latinLnBrk="0" hangingPunct="1">
      <a:defRPr sz="1600" kern="1200">
        <a:solidFill>
          <a:schemeClr val="tx1"/>
        </a:solidFill>
        <a:latin typeface="+mn-lt"/>
        <a:ea typeface="+mn-ea"/>
        <a:cs typeface="+mn-cs"/>
      </a:defRPr>
    </a:lvl8pPr>
    <a:lvl9pPr marL="3266646" algn="l" defTabSz="408331"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C2F01D7-572E-D948-A34B-147F8D9850DF}">
          <p14:sldIdLst>
            <p14:sldId id="259"/>
            <p14:sldId id="441"/>
            <p14:sldId id="449"/>
            <p14:sldId id="450"/>
            <p14:sldId id="451"/>
            <p14:sldId id="452"/>
            <p14:sldId id="454"/>
            <p14:sldId id="455"/>
            <p14:sldId id="443"/>
            <p14:sldId id="444"/>
            <p14:sldId id="445"/>
            <p14:sldId id="446"/>
            <p14:sldId id="447"/>
            <p14:sldId id="448"/>
            <p14:sldId id="442"/>
            <p14:sldId id="456"/>
            <p14:sldId id="353"/>
            <p14:sldId id="354"/>
            <p14:sldId id="355"/>
            <p14:sldId id="503"/>
            <p14:sldId id="504"/>
            <p14:sldId id="505"/>
            <p14:sldId id="457"/>
            <p14:sldId id="508"/>
            <p14:sldId id="510"/>
            <p14:sldId id="460"/>
            <p14:sldId id="458"/>
            <p14:sldId id="459"/>
            <p14:sldId id="461"/>
            <p14:sldId id="462"/>
            <p14:sldId id="517"/>
            <p14:sldId id="464"/>
            <p14:sldId id="511"/>
            <p14:sldId id="512"/>
            <p14:sldId id="350"/>
            <p14:sldId id="360"/>
            <p14:sldId id="361"/>
            <p14:sldId id="513"/>
            <p14:sldId id="362"/>
            <p14:sldId id="266"/>
            <p14:sldId id="515"/>
            <p14:sldId id="274"/>
            <p14:sldId id="283"/>
            <p14:sldId id="294"/>
            <p14:sldId id="299"/>
            <p14:sldId id="301"/>
            <p14:sldId id="434"/>
            <p14:sldId id="514"/>
            <p14:sldId id="332"/>
            <p14:sldId id="333"/>
            <p14:sldId id="306"/>
            <p14:sldId id="298"/>
            <p14:sldId id="265"/>
            <p14:sldId id="316"/>
            <p14:sldId id="275"/>
            <p14:sldId id="269"/>
            <p14:sldId id="263"/>
            <p14:sldId id="339"/>
            <p14:sldId id="340"/>
            <p14:sldId id="343"/>
            <p14:sldId id="337"/>
            <p14:sldId id="268"/>
            <p14:sldId id="347"/>
            <p14:sldId id="336"/>
            <p14:sldId id="292"/>
            <p14:sldId id="302"/>
            <p14:sldId id="346"/>
            <p14:sldId id="345"/>
            <p14:sldId id="516"/>
            <p14:sldId id="261"/>
          </p14:sldIdLst>
        </p14:section>
      </p14:sectionLst>
    </p:ext>
    <p:ext uri="{EFAFB233-063F-42B5-8137-9DF3F51BA10A}">
      <p15:sldGuideLst xmlns:p15="http://schemas.microsoft.com/office/powerpoint/2012/main">
        <p15:guide id="1" orient="horz" pos="162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4" autoAdjust="0"/>
    <p:restoredTop sz="84965" autoAdjust="0"/>
  </p:normalViewPr>
  <p:slideViewPr>
    <p:cSldViewPr snapToGrid="0" snapToObjects="1">
      <p:cViewPr varScale="1">
        <p:scale>
          <a:sx n="110" d="100"/>
          <a:sy n="110" d="100"/>
        </p:scale>
        <p:origin x="126" y="336"/>
      </p:cViewPr>
      <p:guideLst>
        <p:guide orient="horz" pos="1622"/>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4283" cy="49759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038" y="1"/>
            <a:ext cx="2944283" cy="497593"/>
          </a:xfrm>
          <a:prstGeom prst="rect">
            <a:avLst/>
          </a:prstGeom>
        </p:spPr>
        <p:txBody>
          <a:bodyPr vert="horz" lIns="91440" tIns="45720" rIns="91440" bIns="45720" rtlCol="0"/>
          <a:lstStyle>
            <a:lvl1pPr algn="r">
              <a:defRPr sz="1200"/>
            </a:lvl1pPr>
          </a:lstStyle>
          <a:p>
            <a:fld id="{47117687-4C4A-40F3-BDC2-ED414914E189}" type="datetimeFigureOut">
              <a:rPr lang="en-GB" smtClean="0"/>
              <a:t>25/03/2019</a:t>
            </a:fld>
            <a:endParaRPr lang="en-GB"/>
          </a:p>
        </p:txBody>
      </p:sp>
      <p:sp>
        <p:nvSpPr>
          <p:cNvPr id="4" name="Footer Placeholder 3"/>
          <p:cNvSpPr>
            <a:spLocks noGrp="1"/>
          </p:cNvSpPr>
          <p:nvPr>
            <p:ph type="ftr" sz="quarter" idx="2"/>
          </p:nvPr>
        </p:nvSpPr>
        <p:spPr>
          <a:xfrm>
            <a:off x="0" y="9408409"/>
            <a:ext cx="2944283" cy="49759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038" y="9408409"/>
            <a:ext cx="2944283" cy="497592"/>
          </a:xfrm>
          <a:prstGeom prst="rect">
            <a:avLst/>
          </a:prstGeom>
        </p:spPr>
        <p:txBody>
          <a:bodyPr vert="horz" lIns="91440" tIns="45720" rIns="91440" bIns="45720" rtlCol="0" anchor="b"/>
          <a:lstStyle>
            <a:lvl1pPr algn="r">
              <a:defRPr sz="1200"/>
            </a:lvl1pPr>
          </a:lstStyle>
          <a:p>
            <a:fld id="{0ADCDA6B-65BF-4733-ACBD-AE375AC64521}" type="slidenum">
              <a:rPr lang="en-GB" smtClean="0"/>
              <a:t>‹#›</a:t>
            </a:fld>
            <a:endParaRPr lang="en-GB"/>
          </a:p>
        </p:txBody>
      </p:sp>
    </p:spTree>
    <p:extLst>
      <p:ext uri="{BB962C8B-B14F-4D97-AF65-F5344CB8AC3E}">
        <p14:creationId xmlns:p14="http://schemas.microsoft.com/office/powerpoint/2010/main" val="814484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4283" cy="49759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038" y="1"/>
            <a:ext cx="2944283" cy="497593"/>
          </a:xfrm>
          <a:prstGeom prst="rect">
            <a:avLst/>
          </a:prstGeom>
        </p:spPr>
        <p:txBody>
          <a:bodyPr vert="horz" lIns="91440" tIns="45720" rIns="91440" bIns="45720" rtlCol="0"/>
          <a:lstStyle>
            <a:lvl1pPr algn="r">
              <a:defRPr sz="1200"/>
            </a:lvl1pPr>
          </a:lstStyle>
          <a:p>
            <a:fld id="{6054DED7-0A78-495D-947F-57CBA9964940}" type="datetimeFigureOut">
              <a:rPr lang="en-GB" smtClean="0"/>
              <a:t>25/03/2019</a:t>
            </a:fld>
            <a:endParaRPr lang="en-GB"/>
          </a:p>
        </p:txBody>
      </p:sp>
      <p:sp>
        <p:nvSpPr>
          <p:cNvPr id="4" name="Slide Image Placeholder 3"/>
          <p:cNvSpPr>
            <a:spLocks noGrp="1" noRot="1" noChangeAspect="1"/>
          </p:cNvSpPr>
          <p:nvPr>
            <p:ph type="sldImg" idx="2"/>
          </p:nvPr>
        </p:nvSpPr>
        <p:spPr>
          <a:xfrm>
            <a:off x="428625" y="1238250"/>
            <a:ext cx="5937250" cy="33432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67265"/>
            <a:ext cx="5435600" cy="3900486"/>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08409"/>
            <a:ext cx="2944283" cy="49759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038" y="9408409"/>
            <a:ext cx="2944283" cy="497592"/>
          </a:xfrm>
          <a:prstGeom prst="rect">
            <a:avLst/>
          </a:prstGeom>
        </p:spPr>
        <p:txBody>
          <a:bodyPr vert="horz" lIns="91440" tIns="45720" rIns="91440" bIns="45720" rtlCol="0" anchor="b"/>
          <a:lstStyle>
            <a:lvl1pPr algn="r">
              <a:defRPr sz="1200"/>
            </a:lvl1pPr>
          </a:lstStyle>
          <a:p>
            <a:fld id="{74D7EE10-9758-410B-939A-ABB52F77C699}" type="slidenum">
              <a:rPr lang="en-GB" smtClean="0"/>
              <a:t>‹#›</a:t>
            </a:fld>
            <a:endParaRPr lang="en-GB"/>
          </a:p>
        </p:txBody>
      </p:sp>
    </p:spTree>
    <p:extLst>
      <p:ext uri="{BB962C8B-B14F-4D97-AF65-F5344CB8AC3E}">
        <p14:creationId xmlns:p14="http://schemas.microsoft.com/office/powerpoint/2010/main" val="417727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jpsblogging.files.wordpress.com/2015/09/ajps-replic-checklist-ver-1-0.pdf"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www.unc.edu/" TargetMode="External"/><Relationship Id="rId4" Type="http://schemas.openxmlformats.org/officeDocument/2006/relationships/hyperlink" Target="http://www.irss.unc.edu/odum/home2.jsp"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British_English"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scm.com/video/what-is-version-control"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journals.sagepub.com/doi/full/10.1177/2053951716684143"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Lati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journals.sagepub.com/doi/full/10.1177/2053951716684143"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jupyter/jupyter/wiki/Jupyter-kernels" TargetMode="External"/><Relationship Id="rId7" Type="http://schemas.openxmlformats.org/officeDocument/2006/relationships/hyperlink" Target="https://github.com/losc-tutorial/LOSC_Event_tutorial"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www.lsc-group.phys.uwm.edu/ppcomm/Papers.html" TargetMode="External"/><Relationship Id="rId5" Type="http://schemas.openxmlformats.org/officeDocument/2006/relationships/hyperlink" Target="https://www.nobelprize.org/nobel_prizes/physics/laureates/2017/press.html" TargetMode="External"/><Relationship Id="rId4" Type="http://schemas.openxmlformats.org/officeDocument/2006/relationships/hyperlink" Target="https://github.com/parente/nbestimat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and a</a:t>
            </a:r>
            <a:r>
              <a:rPr lang="en-GB" baseline="0" dirty="0"/>
              <a:t> half hours.</a:t>
            </a:r>
            <a:endParaRPr lang="en-GB" dirty="0"/>
          </a:p>
        </p:txBody>
      </p:sp>
      <p:sp>
        <p:nvSpPr>
          <p:cNvPr id="4" name="Slide Number Placeholder 3"/>
          <p:cNvSpPr>
            <a:spLocks noGrp="1"/>
          </p:cNvSpPr>
          <p:nvPr>
            <p:ph type="sldNum" sz="quarter" idx="10"/>
          </p:nvPr>
        </p:nvSpPr>
        <p:spPr/>
        <p:txBody>
          <a:bodyPr/>
          <a:lstStyle/>
          <a:p>
            <a:fld id="{496D80FB-67D3-497E-B48D-1397BC9EB267}" type="slidenum">
              <a:rPr lang="en-GB" smtClean="0"/>
              <a:t>1</a:t>
            </a:fld>
            <a:endParaRPr lang="en-GB"/>
          </a:p>
        </p:txBody>
      </p:sp>
    </p:spTree>
    <p:extLst>
      <p:ext uri="{BB962C8B-B14F-4D97-AF65-F5344CB8AC3E}">
        <p14:creationId xmlns:p14="http://schemas.microsoft.com/office/powerpoint/2010/main" val="1641273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Cambria" panose="02040503050406030204" pitchFamily="18" charset="0"/>
                <a:ea typeface="Cambria" panose="02040503050406030204" pitchFamily="18" charset="0"/>
              </a:rPr>
              <a:t>Palimpsest: A parchment or other writing surface on which the original text has been effaced or partially erased, and then overwritten by another (OED).  </a:t>
            </a:r>
            <a:endParaRPr lang="en-GB" sz="1100" dirty="0" smtClean="0">
              <a:latin typeface="Cambria" panose="02040503050406030204" pitchFamily="18" charset="0"/>
              <a:ea typeface="Cambria" panose="02040503050406030204" pitchFamily="18" charset="0"/>
            </a:endParaRPr>
          </a:p>
          <a:p>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22</a:t>
            </a:fld>
            <a:endParaRPr lang="en-GB"/>
          </a:p>
        </p:txBody>
      </p:sp>
    </p:spTree>
    <p:extLst>
      <p:ext uri="{BB962C8B-B14F-4D97-AF65-F5344CB8AC3E}">
        <p14:creationId xmlns:p14="http://schemas.microsoft.com/office/powerpoint/2010/main" val="2075193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Journals select which of the eight Transparency Standards they wish to implement and select a level of implementation for each. These features provide flexibility for adoption depending on disciplinary variation, but simultaneously establish community standards.</a:t>
            </a:r>
          </a:p>
        </p:txBody>
      </p:sp>
      <p:sp>
        <p:nvSpPr>
          <p:cNvPr id="4" name="Slide Number Placeholder 3"/>
          <p:cNvSpPr>
            <a:spLocks noGrp="1"/>
          </p:cNvSpPr>
          <p:nvPr>
            <p:ph type="sldNum" sz="quarter" idx="10"/>
          </p:nvPr>
        </p:nvSpPr>
        <p:spPr/>
        <p:txBody>
          <a:bodyPr/>
          <a:lstStyle/>
          <a:p>
            <a:fld id="{74D7EE10-9758-410B-939A-ABB52F77C699}" type="slidenum">
              <a:rPr lang="en-GB" smtClean="0"/>
              <a:t>24</a:t>
            </a:fld>
            <a:endParaRPr lang="en-GB"/>
          </a:p>
        </p:txBody>
      </p:sp>
    </p:spTree>
    <p:extLst>
      <p:ext uri="{BB962C8B-B14F-4D97-AF65-F5344CB8AC3E}">
        <p14:creationId xmlns:p14="http://schemas.microsoft.com/office/powerpoint/2010/main" val="3022290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author should prepare and upload replication materials before submitting the final draft of the accepted manuscript. The “</a:t>
            </a:r>
            <a:r>
              <a:rPr lang="en-GB" sz="1200" b="0" i="1" u="none" strike="noStrike" kern="1200" dirty="0">
                <a:solidFill>
                  <a:schemeClr val="tx1"/>
                </a:solidFill>
                <a:effectLst/>
                <a:latin typeface="+mn-lt"/>
                <a:ea typeface="+mn-ea"/>
                <a:cs typeface="+mn-cs"/>
                <a:hlinkClick r:id="rId3"/>
              </a:rPr>
              <a:t>American Journal of Political Science</a:t>
            </a:r>
            <a:r>
              <a:rPr lang="en-GB" sz="1200" b="0" i="0" u="none" strike="noStrike" kern="1200" dirty="0">
                <a:solidFill>
                  <a:schemeClr val="tx1"/>
                </a:solidFill>
                <a:effectLst/>
                <a:latin typeface="+mn-lt"/>
                <a:ea typeface="+mn-ea"/>
                <a:cs typeface="+mn-cs"/>
                <a:hlinkClick r:id="rId3"/>
              </a:rPr>
              <a:t> Data Verification Checklist</a:t>
            </a:r>
            <a:r>
              <a:rPr lang="en-GB" sz="1200" b="0" i="0" kern="1200" dirty="0">
                <a:solidFill>
                  <a:schemeClr val="tx1"/>
                </a:solidFill>
                <a:effectLst/>
                <a:latin typeface="+mn-lt"/>
                <a:ea typeface="+mn-ea"/>
                <a:cs typeface="+mn-cs"/>
              </a:rPr>
              <a:t>” is designed to help authors ensure that they have provided all necessary files. When the final draft is submitted, the replication materials will be verified to confirm that they do, in fact, reproduce the analytic results reported in the article. The verification process is carried out by the Archive Staff at the </a:t>
            </a:r>
            <a:r>
              <a:rPr lang="en-GB" sz="1200" b="0" i="0" u="none" strike="noStrike" kern="1200" dirty="0" err="1">
                <a:solidFill>
                  <a:schemeClr val="tx1"/>
                </a:solidFill>
                <a:effectLst/>
                <a:latin typeface="+mn-lt"/>
                <a:ea typeface="+mn-ea"/>
                <a:cs typeface="+mn-cs"/>
                <a:hlinkClick r:id="rId4"/>
              </a:rPr>
              <a:t>Odum</a:t>
            </a:r>
            <a:r>
              <a:rPr lang="en-GB" sz="1200" b="0" i="0" u="none" strike="noStrike" kern="1200" dirty="0">
                <a:solidFill>
                  <a:schemeClr val="tx1"/>
                </a:solidFill>
                <a:effectLst/>
                <a:latin typeface="+mn-lt"/>
                <a:ea typeface="+mn-ea"/>
                <a:cs typeface="+mn-cs"/>
                <a:hlinkClick r:id="rId4"/>
              </a:rPr>
              <a:t> Institute for Research in Social Science</a:t>
            </a:r>
            <a:r>
              <a:rPr lang="en-GB" sz="1200" b="0" i="0" kern="1200" dirty="0">
                <a:solidFill>
                  <a:schemeClr val="tx1"/>
                </a:solidFill>
                <a:effectLst/>
                <a:latin typeface="+mn-lt"/>
                <a:ea typeface="+mn-ea"/>
                <a:cs typeface="+mn-cs"/>
              </a:rPr>
              <a:t>, at the </a:t>
            </a:r>
            <a:r>
              <a:rPr lang="en-GB" sz="1200" b="0" i="0" u="none" strike="noStrike" kern="1200" dirty="0">
                <a:solidFill>
                  <a:schemeClr val="tx1"/>
                </a:solidFill>
                <a:effectLst/>
                <a:latin typeface="+mn-lt"/>
                <a:ea typeface="+mn-ea"/>
                <a:cs typeface="+mn-cs"/>
                <a:hlinkClick r:id="rId5"/>
              </a:rPr>
              <a:t>University of North Carolina, Chapel Hill</a:t>
            </a:r>
            <a:r>
              <a:rPr lang="en-GB" sz="1200" b="0" i="0" kern="1200" dirty="0">
                <a:solidFill>
                  <a:schemeClr val="tx1"/>
                </a:solidFill>
                <a:effectLst/>
                <a:latin typeface="+mn-lt"/>
                <a:ea typeface="+mn-ea"/>
                <a:cs typeface="+mn-cs"/>
              </a:rPr>
              <a:t>. Immediately after successful verification, the </a:t>
            </a:r>
            <a:r>
              <a:rPr lang="en-GB" sz="1200" b="0" i="0" kern="1200" dirty="0" err="1">
                <a:solidFill>
                  <a:schemeClr val="tx1"/>
                </a:solidFill>
                <a:effectLst/>
                <a:latin typeface="+mn-lt"/>
                <a:ea typeface="+mn-ea"/>
                <a:cs typeface="+mn-cs"/>
              </a:rPr>
              <a:t>Odum</a:t>
            </a:r>
            <a:r>
              <a:rPr lang="en-GB" sz="1200" b="0" i="0" kern="1200" dirty="0">
                <a:solidFill>
                  <a:schemeClr val="tx1"/>
                </a:solidFill>
                <a:effectLst/>
                <a:latin typeface="+mn-lt"/>
                <a:ea typeface="+mn-ea"/>
                <a:cs typeface="+mn-cs"/>
              </a:rPr>
              <a:t> staff will release the Dataset for public access and the </a:t>
            </a:r>
            <a:r>
              <a:rPr lang="en-GB" sz="1200" b="0" i="1" kern="1200" dirty="0">
                <a:solidFill>
                  <a:schemeClr val="tx1"/>
                </a:solidFill>
                <a:effectLst/>
                <a:latin typeface="+mn-lt"/>
                <a:ea typeface="+mn-ea"/>
                <a:cs typeface="+mn-cs"/>
              </a:rPr>
              <a:t>AJPS</a:t>
            </a:r>
            <a:r>
              <a:rPr lang="en-GB" sz="1200" b="0" i="0" kern="1200" dirty="0">
                <a:solidFill>
                  <a:schemeClr val="tx1"/>
                </a:solidFill>
                <a:effectLst/>
                <a:latin typeface="+mn-lt"/>
                <a:ea typeface="+mn-ea"/>
                <a:cs typeface="+mn-cs"/>
              </a:rPr>
              <a:t> Editorial Staff will forward the final draft of the manuscript to the publisher for copyediting, production, and publication.</a:t>
            </a:r>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25</a:t>
            </a:fld>
            <a:endParaRPr lang="en-GB"/>
          </a:p>
        </p:txBody>
      </p:sp>
    </p:spTree>
    <p:extLst>
      <p:ext uri="{BB962C8B-B14F-4D97-AF65-F5344CB8AC3E}">
        <p14:creationId xmlns:p14="http://schemas.microsoft.com/office/powerpoint/2010/main" val="306620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GitHub is a web-based hosting service for version control using Git.</a:t>
            </a:r>
            <a:r>
              <a:rPr lang="en-GB" baseline="0" dirty="0"/>
              <a:t> </a:t>
            </a:r>
          </a:p>
          <a:p>
            <a:endParaRPr lang="en-GB" baseline="0" dirty="0"/>
          </a:p>
          <a:p>
            <a:r>
              <a:rPr lang="en-GB" baseline="0" dirty="0"/>
              <a:t>Git is a system for tracking chances in computer files and coordinating work on those files among multiple people. It is primarily used for source code management in software development.</a:t>
            </a:r>
          </a:p>
          <a:p>
            <a:endParaRPr lang="en-GB" baseline="0" dirty="0"/>
          </a:p>
          <a:p>
            <a:r>
              <a:rPr lang="en-GB" sz="1200" b="0" i="1" kern="1200" dirty="0">
                <a:solidFill>
                  <a:schemeClr val="tx1"/>
                </a:solidFill>
                <a:effectLst/>
                <a:latin typeface="+mn-lt"/>
                <a:ea typeface="+mn-ea"/>
                <a:cs typeface="+mn-cs"/>
              </a:rPr>
              <a:t>git</a:t>
            </a:r>
            <a:r>
              <a:rPr lang="en-GB" sz="1200" b="0" i="0" kern="1200" dirty="0">
                <a:solidFill>
                  <a:schemeClr val="tx1"/>
                </a:solidFill>
                <a:effectLst/>
                <a:latin typeface="+mn-lt"/>
                <a:ea typeface="+mn-ea"/>
                <a:cs typeface="+mn-cs"/>
              </a:rPr>
              <a:t> (which means </a:t>
            </a:r>
            <a:r>
              <a:rPr lang="en-GB" sz="1200" b="0" i="1" kern="1200" dirty="0">
                <a:solidFill>
                  <a:schemeClr val="tx1"/>
                </a:solidFill>
                <a:effectLst/>
                <a:latin typeface="+mn-lt"/>
                <a:ea typeface="+mn-ea"/>
                <a:cs typeface="+mn-cs"/>
              </a:rPr>
              <a:t>unpleasant person</a:t>
            </a:r>
            <a:r>
              <a:rPr lang="en-GB" sz="1200" b="0" i="0" kern="1200" dirty="0">
                <a:solidFill>
                  <a:schemeClr val="tx1"/>
                </a:solidFill>
                <a:effectLst/>
                <a:latin typeface="+mn-lt"/>
                <a:ea typeface="+mn-ea"/>
                <a:cs typeface="+mn-cs"/>
              </a:rPr>
              <a:t> in </a:t>
            </a:r>
            <a:r>
              <a:rPr lang="en-GB" sz="1200" b="0" i="0" u="none" strike="noStrike" kern="1200" dirty="0">
                <a:solidFill>
                  <a:schemeClr val="tx1"/>
                </a:solidFill>
                <a:effectLst/>
                <a:latin typeface="+mn-lt"/>
                <a:ea typeface="+mn-ea"/>
                <a:cs typeface="+mn-cs"/>
                <a:hlinkClick r:id="rId3" tooltip="British English"/>
              </a:rPr>
              <a:t>British English</a:t>
            </a:r>
            <a:r>
              <a:rPr lang="en-GB" sz="1200" b="0" i="0" kern="1200" dirty="0">
                <a:solidFill>
                  <a:schemeClr val="tx1"/>
                </a:solidFill>
                <a:effectLst/>
                <a:latin typeface="+mn-lt"/>
                <a:ea typeface="+mn-ea"/>
                <a:cs typeface="+mn-cs"/>
              </a:rPr>
              <a:t> slang)</a:t>
            </a:r>
          </a:p>
          <a:p>
            <a:endParaRPr lang="en-GB" sz="1200" b="0" i="0" kern="1200" dirty="0">
              <a:solidFill>
                <a:schemeClr val="tx1"/>
              </a:solidFill>
              <a:effectLst/>
              <a:latin typeface="+mn-lt"/>
              <a:ea typeface="+mn-ea"/>
              <a:cs typeface="+mn-cs"/>
            </a:endParaRPr>
          </a:p>
          <a:p>
            <a:r>
              <a:rPr lang="en-GB" dirty="0"/>
              <a:t>The name "git" was given by Linus Torvalds when he wrote the very first version. He described the tool as "the stupid content tracker" and the name as (depending on your way): - random three-letter combination that is pronounceable, and not actually used by any common UNIX command. The fact that it is a mispronunciation of "get" may or may not be relevant. - stupid. contemptible and despicable. simple. Take your pick from the dictionary of slang. - "global information tracker": you're in a good mood, and it actually works for you. Angels sing, and a light suddenly fills the room. - "goddamn idiotic truckload of </a:t>
            </a:r>
            <a:r>
              <a:rPr lang="en-GB" dirty="0" err="1"/>
              <a:t>sh</a:t>
            </a:r>
            <a:r>
              <a:rPr lang="en-GB" dirty="0"/>
              <a:t>*t": when it breaks</a:t>
            </a:r>
          </a:p>
        </p:txBody>
      </p:sp>
      <p:sp>
        <p:nvSpPr>
          <p:cNvPr id="4" name="Slide Number Placeholder 3"/>
          <p:cNvSpPr>
            <a:spLocks noGrp="1"/>
          </p:cNvSpPr>
          <p:nvPr>
            <p:ph type="sldNum" sz="quarter" idx="10"/>
          </p:nvPr>
        </p:nvSpPr>
        <p:spPr/>
        <p:txBody>
          <a:bodyPr/>
          <a:lstStyle/>
          <a:p>
            <a:fld id="{8539BE7C-AC94-4A31-838A-A92680DB73FC}" type="slidenum">
              <a:rPr lang="en-GB" smtClean="0"/>
              <a:t>26</a:t>
            </a:fld>
            <a:endParaRPr lang="en-GB"/>
          </a:p>
        </p:txBody>
      </p:sp>
    </p:spTree>
    <p:extLst>
      <p:ext uri="{BB962C8B-B14F-4D97-AF65-F5344CB8AC3E}">
        <p14:creationId xmlns:p14="http://schemas.microsoft.com/office/powerpoint/2010/main" val="1760657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replication crisis continues to heat up discussion across social science. Hence principled researchers</a:t>
            </a:r>
            <a:r>
              <a:rPr lang="en-GB" baseline="0" dirty="0"/>
              <a:t> want to make their research easy to replicate and reputable journals are increasingly requiring replication files. In addition most modern research involves multiple collaborators.</a:t>
            </a:r>
          </a:p>
          <a:p>
            <a:endParaRPr lang="en-GB" baseline="0" dirty="0"/>
          </a:p>
          <a:p>
            <a:r>
              <a:rPr lang="en-GB" baseline="0" dirty="0"/>
              <a:t>GitHub  is a system to keep multiple revisions of your files, to share code easily with collaborators.</a:t>
            </a:r>
          </a:p>
          <a:p>
            <a:endParaRPr lang="en-GB" baseline="0" dirty="0"/>
          </a:p>
          <a:p>
            <a:r>
              <a:rPr lang="en-GB" baseline="0" dirty="0"/>
              <a:t>Git was designed primarily for computer scientists who required a way to keep track of complicated revision histories of programs which involved multiple collaborators. It was developed in 2005 by the inventor of Linux – Linus Torvalds.</a:t>
            </a:r>
          </a:p>
          <a:p>
            <a:endParaRPr lang="en-GB" baseline="0" dirty="0"/>
          </a:p>
          <a:p>
            <a:r>
              <a:rPr lang="en-GB" baseline="0" dirty="0"/>
              <a:t>Since then, Git has become by the far the most important version control system, and GitHub the largest Git repository hosting service, has become by far the largest open-source collaboration site.</a:t>
            </a:r>
            <a:endParaRPr lang="en-GB" dirty="0"/>
          </a:p>
        </p:txBody>
      </p:sp>
      <p:sp>
        <p:nvSpPr>
          <p:cNvPr id="4" name="Slide Number Placeholder 3"/>
          <p:cNvSpPr>
            <a:spLocks noGrp="1"/>
          </p:cNvSpPr>
          <p:nvPr>
            <p:ph type="sldNum" sz="quarter" idx="10"/>
          </p:nvPr>
        </p:nvSpPr>
        <p:spPr/>
        <p:txBody>
          <a:bodyPr/>
          <a:lstStyle/>
          <a:p>
            <a:fld id="{8539BE7C-AC94-4A31-838A-A92680DB73FC}" type="slidenum">
              <a:rPr lang="en-GB" smtClean="0"/>
              <a:t>27</a:t>
            </a:fld>
            <a:endParaRPr lang="en-GB"/>
          </a:p>
        </p:txBody>
      </p:sp>
    </p:spTree>
    <p:extLst>
      <p:ext uri="{BB962C8B-B14F-4D97-AF65-F5344CB8AC3E}">
        <p14:creationId xmlns:p14="http://schemas.microsoft.com/office/powerpoint/2010/main" val="3623308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Git is version control software, which means it manages changes to a project without overwriting any part of that project. And it’s not going away anytime soon, particularly since Torvalds and his fellow kernel developers employ Git to help develop the core kernel for Linux.</a:t>
            </a:r>
          </a:p>
          <a:p>
            <a:r>
              <a:rPr lang="en-GB" sz="1200" b="0" i="0" kern="1200" dirty="0">
                <a:solidFill>
                  <a:schemeClr val="tx1"/>
                </a:solidFill>
                <a:effectLst/>
                <a:latin typeface="+mn-lt"/>
                <a:ea typeface="+mn-ea"/>
                <a:cs typeface="+mn-cs"/>
              </a:rPr>
              <a:t>Why use something like Git? Say you and a </a:t>
            </a:r>
            <a:r>
              <a:rPr lang="en-GB" sz="1200" b="0" i="0" kern="1200" dirty="0" err="1">
                <a:solidFill>
                  <a:schemeClr val="tx1"/>
                </a:solidFill>
                <a:effectLst/>
                <a:latin typeface="+mn-lt"/>
                <a:ea typeface="+mn-ea"/>
                <a:cs typeface="+mn-cs"/>
              </a:rPr>
              <a:t>coworker</a:t>
            </a:r>
            <a:r>
              <a:rPr lang="en-GB" sz="1200" b="0" i="0" kern="1200" dirty="0">
                <a:solidFill>
                  <a:schemeClr val="tx1"/>
                </a:solidFill>
                <a:effectLst/>
                <a:latin typeface="+mn-lt"/>
                <a:ea typeface="+mn-ea"/>
                <a:cs typeface="+mn-cs"/>
              </a:rPr>
              <a:t> are both updating pages on the same website. You make your changes, save them, and upload them back to the website. So far, so good. The problem comes when your </a:t>
            </a:r>
            <a:r>
              <a:rPr lang="en-GB" sz="1200" b="0" i="0" kern="1200" dirty="0" err="1">
                <a:solidFill>
                  <a:schemeClr val="tx1"/>
                </a:solidFill>
                <a:effectLst/>
                <a:latin typeface="+mn-lt"/>
                <a:ea typeface="+mn-ea"/>
                <a:cs typeface="+mn-cs"/>
              </a:rPr>
              <a:t>coworker</a:t>
            </a:r>
            <a:r>
              <a:rPr lang="en-GB" sz="1200" b="0" i="0" kern="1200" dirty="0">
                <a:solidFill>
                  <a:schemeClr val="tx1"/>
                </a:solidFill>
                <a:effectLst/>
                <a:latin typeface="+mn-lt"/>
                <a:ea typeface="+mn-ea"/>
                <a:cs typeface="+mn-cs"/>
              </a:rPr>
              <a:t> is working on the same page as you at the same time. One of you is about to have your work overwritten and erased.</a:t>
            </a:r>
          </a:p>
          <a:p>
            <a:r>
              <a:rPr lang="en-GB" sz="1200" b="0" i="0" kern="1200" dirty="0">
                <a:solidFill>
                  <a:schemeClr val="tx1"/>
                </a:solidFill>
                <a:effectLst/>
                <a:latin typeface="+mn-lt"/>
                <a:ea typeface="+mn-ea"/>
                <a:cs typeface="+mn-cs"/>
              </a:rPr>
              <a:t>A </a:t>
            </a:r>
            <a:r>
              <a:rPr lang="en-GB" sz="1200" b="0" i="0" u="none" strike="noStrike" kern="1200" dirty="0">
                <a:solidFill>
                  <a:schemeClr val="tx1"/>
                </a:solidFill>
                <a:effectLst/>
                <a:latin typeface="+mn-lt"/>
                <a:ea typeface="+mn-ea"/>
                <a:cs typeface="+mn-cs"/>
                <a:hlinkClick r:id="rId3"/>
              </a:rPr>
              <a:t>version control</a:t>
            </a:r>
            <a:r>
              <a:rPr lang="en-GB" sz="1200" b="0" i="0" kern="1200" dirty="0">
                <a:solidFill>
                  <a:schemeClr val="tx1"/>
                </a:solidFill>
                <a:effectLst/>
                <a:latin typeface="+mn-lt"/>
                <a:ea typeface="+mn-ea"/>
                <a:cs typeface="+mn-cs"/>
              </a:rPr>
              <a:t> application like Git keeps that from happening. You and your </a:t>
            </a:r>
            <a:r>
              <a:rPr lang="en-GB" sz="1200" b="0" i="0" kern="1200" dirty="0" err="1">
                <a:solidFill>
                  <a:schemeClr val="tx1"/>
                </a:solidFill>
                <a:effectLst/>
                <a:latin typeface="+mn-lt"/>
                <a:ea typeface="+mn-ea"/>
                <a:cs typeface="+mn-cs"/>
              </a:rPr>
              <a:t>coworker</a:t>
            </a:r>
            <a:r>
              <a:rPr lang="en-GB" sz="1200" b="0" i="0" kern="1200" dirty="0">
                <a:solidFill>
                  <a:schemeClr val="tx1"/>
                </a:solidFill>
                <a:effectLst/>
                <a:latin typeface="+mn-lt"/>
                <a:ea typeface="+mn-ea"/>
                <a:cs typeface="+mn-cs"/>
              </a:rPr>
              <a:t> can each upload your revisions to the same page, and Git will save two copies. Later, you can merge your changes together without losing any work along the way. You can even revert to an earlier version at any time, because Git keeps a “snapshot” of every change ever made.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Version control software (VCS) has been used extensively in professional software engineering to manage changes to files (</a:t>
            </a:r>
            <a:r>
              <a:rPr lang="en-GB" sz="1200" b="0" i="0" u="none" strike="noStrike" kern="1200" dirty="0" err="1">
                <a:solidFill>
                  <a:schemeClr val="tx1"/>
                </a:solidFill>
                <a:effectLst/>
                <a:latin typeface="+mn-lt"/>
                <a:ea typeface="+mn-ea"/>
                <a:cs typeface="+mn-cs"/>
                <a:hlinkClick r:id="rId4"/>
              </a:rPr>
              <a:t>Cochez</a:t>
            </a:r>
            <a:r>
              <a:rPr lang="en-GB" sz="1200" b="0" i="0" u="none" strike="noStrike" kern="1200" dirty="0">
                <a:solidFill>
                  <a:schemeClr val="tx1"/>
                </a:solidFill>
                <a:effectLst/>
                <a:latin typeface="+mn-lt"/>
                <a:ea typeface="+mn-ea"/>
                <a:cs typeface="+mn-cs"/>
                <a:hlinkClick r:id="rId4"/>
              </a:rPr>
              <a:t> et al., 2013</a:t>
            </a:r>
            <a:r>
              <a:rPr lang="en-GB" sz="1200" b="0" i="0" kern="1200" dirty="0">
                <a:solidFill>
                  <a:schemeClr val="tx1"/>
                </a:solidFill>
                <a:effectLst/>
                <a:latin typeface="+mn-lt"/>
                <a:ea typeface="+mn-ea"/>
                <a:cs typeface="+mn-cs"/>
              </a:rPr>
              <a:t>). In practice, these technologies enable multiple people to work together collaboratively whilst also permitting flexible change tracking, and the ability to revert to previous versions (</a:t>
            </a:r>
            <a:r>
              <a:rPr lang="en-GB" sz="1200" b="0" i="0" u="none" strike="noStrike" kern="1200" dirty="0" err="1">
                <a:solidFill>
                  <a:schemeClr val="tx1"/>
                </a:solidFill>
                <a:effectLst/>
                <a:latin typeface="+mn-lt"/>
                <a:ea typeface="+mn-ea"/>
                <a:cs typeface="+mn-cs"/>
                <a:hlinkClick r:id="rId4"/>
              </a:rPr>
              <a:t>Cochez</a:t>
            </a:r>
            <a:r>
              <a:rPr lang="en-GB" sz="1200" b="0" i="0" u="none" strike="noStrike" kern="1200" dirty="0">
                <a:solidFill>
                  <a:schemeClr val="tx1"/>
                </a:solidFill>
                <a:effectLst/>
                <a:latin typeface="+mn-lt"/>
                <a:ea typeface="+mn-ea"/>
                <a:cs typeface="+mn-cs"/>
                <a:hlinkClick r:id="rId4"/>
              </a:rPr>
              <a:t> et al., 2013</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a:rPr>
              <a:t>Sink, 2011</a:t>
            </a:r>
            <a:r>
              <a:rPr lang="en-GB" sz="1200" b="0" i="0" kern="1200" dirty="0">
                <a:solidFill>
                  <a:schemeClr val="tx1"/>
                </a:solidFill>
                <a:effectLst/>
                <a:latin typeface="+mn-lt"/>
                <a:ea typeface="+mn-ea"/>
                <a:cs typeface="+mn-cs"/>
              </a:rPr>
              <a:t>). Centralised version control software retains the development repository on a central server, a popular example being Apache Subversion.</a:t>
            </a:r>
            <a:r>
              <a:rPr lang="en-GB" sz="1200" b="0" i="0" u="none" strike="noStrike" kern="1200" baseline="30000" dirty="0">
                <a:solidFill>
                  <a:schemeClr val="tx1"/>
                </a:solidFill>
                <a:effectLst/>
                <a:latin typeface="+mn-lt"/>
                <a:ea typeface="+mn-ea"/>
                <a:cs typeface="+mn-cs"/>
              </a:rPr>
              <a:t>44</a:t>
            </a:r>
            <a:r>
              <a:rPr lang="en-GB" sz="1200" b="0" i="0" kern="1200" dirty="0">
                <a:solidFill>
                  <a:schemeClr val="tx1"/>
                </a:solidFill>
                <a:effectLst/>
                <a:latin typeface="+mn-lt"/>
                <a:ea typeface="+mn-ea"/>
                <a:cs typeface="+mn-cs"/>
              </a:rPr>
              <a:t> Distributed version control software enables users to keep a local copy of the repository which can be synchronized with a master repository (</a:t>
            </a:r>
            <a:r>
              <a:rPr lang="en-GB" sz="1200" b="0" i="0" u="none" strike="noStrike" kern="1200" dirty="0" err="1">
                <a:solidFill>
                  <a:schemeClr val="tx1"/>
                </a:solidFill>
                <a:effectLst/>
                <a:latin typeface="+mn-lt"/>
                <a:ea typeface="+mn-ea"/>
                <a:cs typeface="+mn-cs"/>
                <a:hlinkClick r:id="rId4"/>
              </a:rPr>
              <a:t>Muşlu</a:t>
            </a:r>
            <a:r>
              <a:rPr lang="en-GB" sz="1200" b="0" i="0" u="none" strike="noStrike" kern="1200" dirty="0">
                <a:solidFill>
                  <a:schemeClr val="tx1"/>
                </a:solidFill>
                <a:effectLst/>
                <a:latin typeface="+mn-lt"/>
                <a:ea typeface="+mn-ea"/>
                <a:cs typeface="+mn-cs"/>
                <a:hlinkClick r:id="rId4"/>
              </a:rPr>
              <a:t> et al., 2014</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The use of VCS has been recommended in computer science (</a:t>
            </a:r>
            <a:r>
              <a:rPr lang="en-GB" sz="1200" b="0" i="0" u="none" strike="noStrike" kern="1200" dirty="0">
                <a:solidFill>
                  <a:schemeClr val="tx1"/>
                </a:solidFill>
                <a:effectLst/>
                <a:latin typeface="+mn-lt"/>
                <a:ea typeface="+mn-ea"/>
                <a:cs typeface="+mn-cs"/>
                <a:hlinkClick r:id="rId4"/>
              </a:rPr>
              <a:t>Peng, 2011</a:t>
            </a:r>
            <a:r>
              <a:rPr lang="en-GB" sz="1200" b="0" i="0"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hlinkClick r:id="rId4"/>
              </a:rPr>
              <a:t>Stodden</a:t>
            </a:r>
            <a:r>
              <a:rPr lang="en-GB" sz="1200" b="0" i="0" u="none" strike="noStrike" kern="1200" dirty="0">
                <a:solidFill>
                  <a:schemeClr val="tx1"/>
                </a:solidFill>
                <a:effectLst/>
                <a:latin typeface="+mn-lt"/>
                <a:ea typeface="+mn-ea"/>
                <a:cs typeface="+mn-cs"/>
                <a:hlinkClick r:id="rId4"/>
              </a:rPr>
              <a:t> and </a:t>
            </a:r>
            <a:r>
              <a:rPr lang="en-GB" sz="1200" b="0" i="0" u="none" strike="noStrike" kern="1200" dirty="0" err="1">
                <a:solidFill>
                  <a:schemeClr val="tx1"/>
                </a:solidFill>
                <a:effectLst/>
                <a:latin typeface="+mn-lt"/>
                <a:ea typeface="+mn-ea"/>
                <a:cs typeface="+mn-cs"/>
                <a:hlinkClick r:id="rId4"/>
              </a:rPr>
              <a:t>Miguez</a:t>
            </a:r>
            <a:r>
              <a:rPr lang="en-GB" sz="1200" b="0" i="0" u="none" strike="noStrike" kern="1200" dirty="0">
                <a:solidFill>
                  <a:schemeClr val="tx1"/>
                </a:solidFill>
                <a:effectLst/>
                <a:latin typeface="+mn-lt"/>
                <a:ea typeface="+mn-ea"/>
                <a:cs typeface="+mn-cs"/>
                <a:hlinkClick r:id="rId4"/>
              </a:rPr>
              <a:t>, 2014</a:t>
            </a:r>
            <a:r>
              <a:rPr lang="en-GB" sz="1200" b="0" i="0" kern="1200" dirty="0">
                <a:solidFill>
                  <a:schemeClr val="tx1"/>
                </a:solidFill>
                <a:effectLst/>
                <a:latin typeface="+mn-lt"/>
                <a:ea typeface="+mn-ea"/>
                <a:cs typeface="+mn-cs"/>
              </a:rPr>
              <a:t>), behavioural science (</a:t>
            </a:r>
            <a:r>
              <a:rPr lang="en-GB" sz="1200" b="0" i="0" u="none" strike="noStrike" kern="1200" dirty="0">
                <a:solidFill>
                  <a:schemeClr val="tx1"/>
                </a:solidFill>
                <a:effectLst/>
                <a:latin typeface="+mn-lt"/>
                <a:ea typeface="+mn-ea"/>
                <a:cs typeface="+mn-cs"/>
                <a:hlinkClick r:id="rId4"/>
              </a:rPr>
              <a:t>Adolph et al., 2012</a:t>
            </a:r>
            <a:r>
              <a:rPr lang="en-GB" sz="1200" b="0" i="0" kern="1200" dirty="0">
                <a:solidFill>
                  <a:schemeClr val="tx1"/>
                </a:solidFill>
                <a:effectLst/>
                <a:latin typeface="+mn-lt"/>
                <a:ea typeface="+mn-ea"/>
                <a:cs typeface="+mn-cs"/>
              </a:rPr>
              <a:t>) and cognitive neuroscience (</a:t>
            </a:r>
            <a:r>
              <a:rPr lang="en-GB" sz="1200" b="0" i="0" u="none" strike="noStrike" kern="1200" dirty="0" err="1">
                <a:solidFill>
                  <a:schemeClr val="tx1"/>
                </a:solidFill>
                <a:effectLst/>
                <a:latin typeface="+mn-lt"/>
                <a:ea typeface="+mn-ea"/>
                <a:cs typeface="+mn-cs"/>
                <a:hlinkClick r:id="rId4"/>
              </a:rPr>
              <a:t>Yarkoni</a:t>
            </a:r>
            <a:r>
              <a:rPr lang="en-GB" sz="1200" b="0" i="0" u="none" strike="noStrike" kern="1200" dirty="0">
                <a:solidFill>
                  <a:schemeClr val="tx1"/>
                </a:solidFill>
                <a:effectLst/>
                <a:latin typeface="+mn-lt"/>
                <a:ea typeface="+mn-ea"/>
                <a:cs typeface="+mn-cs"/>
                <a:hlinkClick r:id="rId4"/>
              </a:rPr>
              <a:t> et al., 2010</a:t>
            </a:r>
            <a:r>
              <a:rPr lang="en-GB" sz="1200" b="0" i="0"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hlinkClick r:id="rId4"/>
              </a:rPr>
              <a:t>Gentzkow</a:t>
            </a:r>
            <a:r>
              <a:rPr lang="en-GB" sz="1200" b="0" i="0" u="none" strike="noStrike" kern="1200" dirty="0">
                <a:solidFill>
                  <a:schemeClr val="tx1"/>
                </a:solidFill>
                <a:effectLst/>
                <a:latin typeface="+mn-lt"/>
                <a:ea typeface="+mn-ea"/>
                <a:cs typeface="+mn-cs"/>
                <a:hlinkClick r:id="rId4"/>
              </a:rPr>
              <a:t> and Shapiro (2014)</a:t>
            </a:r>
            <a:r>
              <a:rPr lang="en-GB" sz="1200" b="0" i="0" kern="1200" dirty="0">
                <a:solidFill>
                  <a:schemeClr val="tx1"/>
                </a:solidFill>
                <a:effectLst/>
                <a:latin typeface="+mn-lt"/>
                <a:ea typeface="+mn-ea"/>
                <a:cs typeface="+mn-cs"/>
              </a:rPr>
              <a:t> is a rare example of VCS being recommended in the social sciences. VCS is particularly well suited to text files rather than binary or data files (</a:t>
            </a:r>
            <a:r>
              <a:rPr lang="en-GB" sz="1200" b="0" i="0" u="none" strike="noStrike" kern="1200" dirty="0">
                <a:solidFill>
                  <a:schemeClr val="tx1"/>
                </a:solidFill>
                <a:effectLst/>
                <a:latin typeface="+mn-lt"/>
                <a:ea typeface="+mn-ea"/>
                <a:cs typeface="+mn-cs"/>
                <a:hlinkClick r:id="rId4"/>
              </a:rPr>
              <a:t>Ram, 2013</a:t>
            </a:r>
            <a:r>
              <a:rPr lang="en-GB" sz="1200" b="0" i="0" kern="1200" dirty="0">
                <a:solidFill>
                  <a:schemeClr val="tx1"/>
                </a:solidFill>
                <a:effectLst/>
                <a:latin typeface="+mn-lt"/>
                <a:ea typeface="+mn-ea"/>
                <a:cs typeface="+mn-cs"/>
              </a:rPr>
              <a:t>). Therefore it is appropriate for the syntax files that are used in micro-level administrative social science data analyses. Git and Mercurial are examples of popular distributed VCS environments. To support sharing, online code repository hosting services such as GitHub</a:t>
            </a:r>
            <a:r>
              <a:rPr lang="en-GB" sz="1200" b="0" i="0" u="none" strike="noStrike" kern="1200" baseline="30000" dirty="0">
                <a:solidFill>
                  <a:schemeClr val="tx1"/>
                </a:solidFill>
                <a:effectLst/>
                <a:latin typeface="+mn-lt"/>
                <a:ea typeface="+mn-ea"/>
                <a:cs typeface="+mn-cs"/>
              </a:rPr>
              <a:t>45</a:t>
            </a:r>
            <a:r>
              <a:rPr lang="en-GB" sz="1200" b="0" i="0" kern="1200" dirty="0">
                <a:solidFill>
                  <a:schemeClr val="tx1"/>
                </a:solidFill>
                <a:effectLst/>
                <a:latin typeface="+mn-lt"/>
                <a:ea typeface="+mn-ea"/>
                <a:cs typeface="+mn-cs"/>
              </a:rPr>
              <a:t> and BitBucket</a:t>
            </a:r>
            <a:r>
              <a:rPr lang="en-GB" sz="1200" b="0" i="0" u="none" strike="noStrike" kern="1200" baseline="30000" dirty="0">
                <a:solidFill>
                  <a:schemeClr val="tx1"/>
                </a:solidFill>
                <a:effectLst/>
                <a:latin typeface="+mn-lt"/>
                <a:ea typeface="+mn-ea"/>
                <a:cs typeface="+mn-cs"/>
              </a:rPr>
              <a:t>46</a:t>
            </a:r>
            <a:r>
              <a:rPr lang="en-GB" sz="1200" b="0" i="0" kern="1200" dirty="0">
                <a:solidFill>
                  <a:schemeClr val="tx1"/>
                </a:solidFill>
                <a:effectLst/>
                <a:latin typeface="+mn-lt"/>
                <a:ea typeface="+mn-ea"/>
                <a:cs typeface="+mn-cs"/>
              </a:rPr>
              <a:t> are widely used.</a:t>
            </a:r>
          </a:p>
          <a:p>
            <a:r>
              <a:rPr lang="en-GB" sz="1200" b="0" i="0" kern="1200" dirty="0">
                <a:solidFill>
                  <a:schemeClr val="tx1"/>
                </a:solidFill>
                <a:effectLst/>
                <a:latin typeface="+mn-lt"/>
                <a:ea typeface="+mn-ea"/>
                <a:cs typeface="+mn-cs"/>
              </a:rPr>
              <a:t>A Git repository is a database containing all the information needed to retain and manage the revisions and history of a project.</a:t>
            </a:r>
            <a:r>
              <a:rPr lang="en-GB" sz="1200" b="0" i="0" u="none" strike="noStrike" kern="1200" baseline="30000" dirty="0">
                <a:solidFill>
                  <a:schemeClr val="tx1"/>
                </a:solidFill>
                <a:effectLst/>
                <a:latin typeface="+mn-lt"/>
                <a:ea typeface="+mn-ea"/>
                <a:cs typeface="+mn-cs"/>
              </a:rPr>
              <a:t>47</a:t>
            </a:r>
            <a:r>
              <a:rPr lang="en-GB" sz="1200" b="0" i="0" kern="1200" dirty="0">
                <a:solidFill>
                  <a:schemeClr val="tx1"/>
                </a:solidFill>
                <a:effectLst/>
                <a:latin typeface="+mn-lt"/>
                <a:ea typeface="+mn-ea"/>
                <a:cs typeface="+mn-cs"/>
              </a:rPr>
              <a:t> There are a number of recognisable advantages in using a protocol like Git to share research code for micro-level administrative social science data research. First, the version control philosophy in computing science chimes with the idea of the workflow in social science data analysis. Second, the Git environment provides an audit trail. Third, the ability to ‘roll backwards’ to previous versions of code provides an efficient facility when developing analysis. Fourth, if shared on an open online code repository, code sharing is automated and this enhances both transparency and reproducibility and it enables others to update or maintain existing syntax files and removes the burden from the original author. Fifth, micro-attribution (i.e. crediting researchers for their contributions) is automated through the use of inbuilt tools.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are not arguing that the use of VCS is a panacea. There is always a time-cost associated with learning to use a new piece of software and to learning to work within a new computing environment. The time commitment will generally be greater for social science researchers who are less computationally able. VCS packages have been designed for use by software engineers and are not immediately welcoming to social science users. We are encouraged by initiatives such as Software Carpentry</a:t>
            </a:r>
            <a:r>
              <a:rPr lang="en-GB" sz="1200" b="0" i="0" u="none" strike="noStrike" kern="1200" baseline="30000" dirty="0">
                <a:solidFill>
                  <a:schemeClr val="tx1"/>
                </a:solidFill>
                <a:effectLst/>
                <a:latin typeface="+mn-lt"/>
                <a:ea typeface="+mn-ea"/>
                <a:cs typeface="+mn-cs"/>
              </a:rPr>
              <a:t>50</a:t>
            </a:r>
            <a:r>
              <a:rPr lang="en-GB" sz="1200" b="0" i="0" kern="1200" dirty="0">
                <a:solidFill>
                  <a:schemeClr val="tx1"/>
                </a:solidFill>
                <a:effectLst/>
                <a:latin typeface="+mn-lt"/>
                <a:ea typeface="+mn-ea"/>
                <a:cs typeface="+mn-cs"/>
              </a:rPr>
              <a:t> which provides workshops to help people without software engineering training to get the most out of the tools and techniques that are considered best practice for software development (see </a:t>
            </a:r>
            <a:r>
              <a:rPr lang="en-GB" sz="1200" b="0" i="0" u="none" strike="noStrike" kern="1200" dirty="0">
                <a:solidFill>
                  <a:schemeClr val="tx1"/>
                </a:solidFill>
                <a:effectLst/>
                <a:latin typeface="+mn-lt"/>
                <a:ea typeface="+mn-ea"/>
                <a:cs typeface="+mn-cs"/>
                <a:hlinkClick r:id="rId4"/>
              </a:rPr>
              <a:t>Wilson, 2006</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a:rPr>
              <a:t>2014</a:t>
            </a:r>
            <a:r>
              <a:rPr lang="en-GB" sz="1200" b="0" i="0" kern="1200" dirty="0">
                <a:solidFill>
                  <a:schemeClr val="tx1"/>
                </a:solidFill>
                <a:effectLst/>
                <a:latin typeface="+mn-lt"/>
                <a:ea typeface="+mn-ea"/>
                <a:cs typeface="+mn-cs"/>
              </a:rPr>
              <a:t>). It is reported that these activities have proven to be very successful in some scientific areas (</a:t>
            </a:r>
            <a:r>
              <a:rPr lang="en-GB" sz="1200" b="0" i="0" u="none" strike="noStrike" kern="1200" dirty="0">
                <a:solidFill>
                  <a:schemeClr val="tx1"/>
                </a:solidFill>
                <a:effectLst/>
                <a:latin typeface="+mn-lt"/>
                <a:ea typeface="+mn-ea"/>
                <a:cs typeface="+mn-cs"/>
                <a:hlinkClick r:id="rId4"/>
              </a:rPr>
              <a:t>Goble, 2014</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a:rPr>
              <a:t>Wilson et al., 2014</a:t>
            </a:r>
            <a:r>
              <a:rPr lang="en-GB" sz="1200" b="0" i="0" kern="1200" dirty="0">
                <a:solidFill>
                  <a:schemeClr val="tx1"/>
                </a:solidFill>
                <a:effectLst/>
                <a:latin typeface="+mn-lt"/>
                <a:ea typeface="+mn-ea"/>
                <a:cs typeface="+mn-cs"/>
              </a:rPr>
              <a:t>). There are also numerous websites which have been created to assist researchers in understanding how to use distributed VCS. For example a proposal of good practice for working with Git is provided in Vincent </a:t>
            </a:r>
            <a:r>
              <a:rPr lang="en-GB" sz="1200" b="0" i="0" kern="1200" dirty="0" err="1">
                <a:solidFill>
                  <a:schemeClr val="tx1"/>
                </a:solidFill>
                <a:effectLst/>
                <a:latin typeface="+mn-lt"/>
                <a:ea typeface="+mn-ea"/>
                <a:cs typeface="+mn-cs"/>
              </a:rPr>
              <a:t>Driessen’s</a:t>
            </a:r>
            <a:r>
              <a:rPr lang="en-GB" sz="1200" b="0" i="0" kern="1200" dirty="0">
                <a:solidFill>
                  <a:schemeClr val="tx1"/>
                </a:solidFill>
                <a:effectLst/>
                <a:latin typeface="+mn-lt"/>
                <a:ea typeface="+mn-ea"/>
                <a:cs typeface="+mn-cs"/>
              </a:rPr>
              <a:t> post.</a:t>
            </a:r>
            <a:r>
              <a:rPr lang="en-GB" sz="1200" b="0" i="0" u="none" strike="noStrike" kern="1200" baseline="30000" dirty="0">
                <a:solidFill>
                  <a:schemeClr val="tx1"/>
                </a:solidFill>
                <a:effectLst/>
                <a:latin typeface="+mn-lt"/>
                <a:ea typeface="+mn-ea"/>
                <a:cs typeface="+mn-cs"/>
              </a:rPr>
              <a:t>51</a:t>
            </a:r>
            <a:r>
              <a:rPr lang="en-GB" sz="1200" b="0" i="0" kern="1200" dirty="0">
                <a:solidFill>
                  <a:schemeClr val="tx1"/>
                </a:solidFill>
                <a:effectLst/>
                <a:latin typeface="+mn-lt"/>
                <a:ea typeface="+mn-ea"/>
                <a:cs typeface="+mn-cs"/>
              </a:rPr>
              <a:t> An excellent introduction to the use of VCS in social sciences is posted by Andrew Hardie</a:t>
            </a:r>
            <a:r>
              <a:rPr lang="en-GB" sz="1200" b="0" i="0" u="none" strike="noStrike" kern="1200" baseline="30000" dirty="0">
                <a:solidFill>
                  <a:schemeClr val="tx1"/>
                </a:solidFill>
                <a:effectLst/>
                <a:latin typeface="+mn-lt"/>
                <a:ea typeface="+mn-ea"/>
                <a:cs typeface="+mn-cs"/>
              </a:rPr>
              <a:t>52</a:t>
            </a:r>
            <a:r>
              <a:rPr lang="en-GB" sz="1200" b="0" i="0" kern="1200" dirty="0">
                <a:solidFill>
                  <a:schemeClr val="tx1"/>
                </a:solidFill>
                <a:effectLst/>
                <a:latin typeface="+mn-lt"/>
                <a:ea typeface="+mn-ea"/>
                <a:cs typeface="+mn-cs"/>
              </a:rPr>
              <a:t> and by Carly </a:t>
            </a:r>
            <a:r>
              <a:rPr lang="en-GB" sz="1200" b="0" i="0" kern="1200" dirty="0" err="1">
                <a:solidFill>
                  <a:schemeClr val="tx1"/>
                </a:solidFill>
                <a:effectLst/>
                <a:latin typeface="+mn-lt"/>
                <a:ea typeface="+mn-ea"/>
                <a:cs typeface="+mn-cs"/>
              </a:rPr>
              <a:t>Strasser</a:t>
            </a:r>
            <a:r>
              <a:rPr lang="en-GB" sz="1200" b="0" i="0" kern="1200" dirty="0">
                <a:solidFill>
                  <a:schemeClr val="tx1"/>
                </a:solidFill>
                <a:effectLst/>
                <a:latin typeface="+mn-lt"/>
                <a:ea typeface="+mn-ea"/>
                <a:cs typeface="+mn-cs"/>
              </a:rPr>
              <a:t> from the California Digital Library.</a:t>
            </a:r>
            <a:r>
              <a:rPr lang="en-GB" sz="1200" b="0" i="0" u="none" strike="noStrike" kern="1200" baseline="30000" dirty="0">
                <a:solidFill>
                  <a:schemeClr val="tx1"/>
                </a:solidFill>
                <a:effectLst/>
                <a:latin typeface="+mn-lt"/>
                <a:ea typeface="+mn-ea"/>
                <a:cs typeface="+mn-cs"/>
              </a:rPr>
              <a:t>53</a:t>
            </a: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8539BE7C-AC94-4A31-838A-A92680DB73FC}" type="slidenum">
              <a:rPr lang="en-GB" smtClean="0"/>
              <a:t>28</a:t>
            </a:fld>
            <a:endParaRPr lang="en-GB"/>
          </a:p>
        </p:txBody>
      </p:sp>
    </p:spTree>
    <p:extLst>
      <p:ext uri="{BB962C8B-B14F-4D97-AF65-F5344CB8AC3E}">
        <p14:creationId xmlns:p14="http://schemas.microsoft.com/office/powerpoint/2010/main" val="1929775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39BE7C-AC94-4A31-838A-A92680DB73FC}" type="slidenum">
              <a:rPr lang="en-GB" smtClean="0"/>
              <a:t>29</a:t>
            </a:fld>
            <a:endParaRPr lang="en-GB"/>
          </a:p>
        </p:txBody>
      </p:sp>
    </p:spTree>
    <p:extLst>
      <p:ext uri="{BB962C8B-B14F-4D97-AF65-F5344CB8AC3E}">
        <p14:creationId xmlns:p14="http://schemas.microsoft.com/office/powerpoint/2010/main" val="1113420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39BE7C-AC94-4A31-838A-A92680DB73FC}" type="slidenum">
              <a:rPr lang="en-GB" smtClean="0"/>
              <a:t>30</a:t>
            </a:fld>
            <a:endParaRPr lang="en-GB"/>
          </a:p>
        </p:txBody>
      </p:sp>
    </p:spTree>
    <p:extLst>
      <p:ext uri="{BB962C8B-B14F-4D97-AF65-F5344CB8AC3E}">
        <p14:creationId xmlns:p14="http://schemas.microsoft.com/office/powerpoint/2010/main" val="2055916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39BE7C-AC94-4A31-838A-A92680DB73FC}" type="slidenum">
              <a:rPr lang="en-GB" smtClean="0"/>
              <a:t>31</a:t>
            </a:fld>
            <a:endParaRPr lang="en-GB"/>
          </a:p>
        </p:txBody>
      </p:sp>
    </p:spTree>
    <p:extLst>
      <p:ext uri="{BB962C8B-B14F-4D97-AF65-F5344CB8AC3E}">
        <p14:creationId xmlns:p14="http://schemas.microsoft.com/office/powerpoint/2010/main" val="70501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If you check out Section F of the terms, you’ll see that GitHub does everything in its power to ensure that you retain total ownership of any projects you upload to the site:</a:t>
            </a:r>
            <a:endParaRPr lang="en-GB" dirty="0"/>
          </a:p>
        </p:txBody>
      </p:sp>
      <p:sp>
        <p:nvSpPr>
          <p:cNvPr id="4" name="Slide Number Placeholder 3"/>
          <p:cNvSpPr>
            <a:spLocks noGrp="1"/>
          </p:cNvSpPr>
          <p:nvPr>
            <p:ph type="sldNum" sz="quarter" idx="10"/>
          </p:nvPr>
        </p:nvSpPr>
        <p:spPr/>
        <p:txBody>
          <a:bodyPr/>
          <a:lstStyle/>
          <a:p>
            <a:fld id="{8539BE7C-AC94-4A31-838A-A92680DB73FC}" type="slidenum">
              <a:rPr lang="en-GB" smtClean="0"/>
              <a:t>32</a:t>
            </a:fld>
            <a:endParaRPr lang="en-GB"/>
          </a:p>
        </p:txBody>
      </p:sp>
    </p:spTree>
    <p:extLst>
      <p:ext uri="{BB962C8B-B14F-4D97-AF65-F5344CB8AC3E}">
        <p14:creationId xmlns:p14="http://schemas.microsoft.com/office/powerpoint/2010/main" val="3249133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dirty="0" smtClean="0">
                <a:solidFill>
                  <a:schemeClr val="tx1"/>
                </a:solidFill>
                <a:effectLst/>
                <a:latin typeface="+mn-lt"/>
                <a:ea typeface="+mn-ea"/>
                <a:cs typeface="+mn-cs"/>
              </a:rPr>
              <a:t>Nullius in </a:t>
            </a:r>
            <a:r>
              <a:rPr lang="en-GB" sz="1200" b="1" i="1" kern="1200" dirty="0" err="1" smtClean="0">
                <a:solidFill>
                  <a:schemeClr val="tx1"/>
                </a:solidFill>
                <a:effectLst/>
                <a:latin typeface="+mn-lt"/>
                <a:ea typeface="+mn-ea"/>
                <a:cs typeface="+mn-cs"/>
              </a:rPr>
              <a:t>verba</a:t>
            </a:r>
            <a:r>
              <a:rPr lang="en-GB" sz="1200" b="0" i="0" kern="120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hlinkClick r:id="rId3" tooltip="Latin"/>
              </a:rPr>
              <a:t>Latin</a:t>
            </a:r>
            <a:r>
              <a:rPr lang="en-GB" sz="1200" b="0" i="0" kern="1200" dirty="0" smtClean="0">
                <a:solidFill>
                  <a:schemeClr val="tx1"/>
                </a:solidFill>
                <a:effectLst/>
                <a:latin typeface="+mn-lt"/>
                <a:ea typeface="+mn-ea"/>
                <a:cs typeface="+mn-cs"/>
              </a:rPr>
              <a:t> for "on the word of no one" or "take nobody's word for it")</a:t>
            </a:r>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6</a:t>
            </a:fld>
            <a:endParaRPr lang="en-GB"/>
          </a:p>
        </p:txBody>
      </p:sp>
    </p:spTree>
    <p:extLst>
      <p:ext uri="{BB962C8B-B14F-4D97-AF65-F5344CB8AC3E}">
        <p14:creationId xmlns:p14="http://schemas.microsoft.com/office/powerpoint/2010/main" val="2573142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39BE7C-AC94-4A31-838A-A92680DB73FC}" type="slidenum">
              <a:rPr lang="en-GB" smtClean="0"/>
              <a:t>33</a:t>
            </a:fld>
            <a:endParaRPr lang="en-GB"/>
          </a:p>
        </p:txBody>
      </p:sp>
    </p:spTree>
    <p:extLst>
      <p:ext uri="{BB962C8B-B14F-4D97-AF65-F5344CB8AC3E}">
        <p14:creationId xmlns:p14="http://schemas.microsoft.com/office/powerpoint/2010/main" val="2394374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39BE7C-AC94-4A31-838A-A92680DB73FC}" type="slidenum">
              <a:rPr lang="en-GB" smtClean="0"/>
              <a:t>34</a:t>
            </a:fld>
            <a:endParaRPr lang="en-GB"/>
          </a:p>
        </p:txBody>
      </p:sp>
    </p:spTree>
    <p:extLst>
      <p:ext uri="{BB962C8B-B14F-4D97-AF65-F5344CB8AC3E}">
        <p14:creationId xmlns:p14="http://schemas.microsoft.com/office/powerpoint/2010/main" val="2632468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Accuracy – if your program is not correct then nothing else matters.</a:t>
            </a:r>
          </a:p>
          <a:p>
            <a:r>
              <a:rPr lang="en-GB" dirty="0"/>
              <a:t>Efficiency</a:t>
            </a:r>
            <a:r>
              <a:rPr lang="en-GB" baseline="0" dirty="0"/>
              <a:t> – completing the work quickly given accuracy and replicability. Tension between working quickly and working carefully.</a:t>
            </a:r>
          </a:p>
          <a:p>
            <a:r>
              <a:rPr lang="en-GB" baseline="0" dirty="0"/>
              <a:t>Standardization – don’t repeatedly and inconsistently decide how to do things. Standardisation makes it easier to find mistakes.</a:t>
            </a:r>
          </a:p>
          <a:p>
            <a:r>
              <a:rPr lang="en-GB" baseline="0" dirty="0"/>
              <a:t>Automation – automation procedures prevent mistakes and are faster. Never type anything you can obtain from a saved result.</a:t>
            </a:r>
          </a:p>
          <a:p>
            <a:r>
              <a:rPr lang="en-GB" baseline="0" dirty="0"/>
              <a:t>Simplicity – the more complicated your procedures the more likely you will make mistakes or abandon your plan.</a:t>
            </a:r>
          </a:p>
          <a:p>
            <a:r>
              <a:rPr lang="en-GB" baseline="0" dirty="0"/>
              <a:t>Usability – your workflow should reflect the way you like to work.</a:t>
            </a:r>
          </a:p>
          <a:p>
            <a:r>
              <a:rPr lang="en-GB" baseline="0" dirty="0"/>
              <a:t>Scalability – different projects require different workflows.</a:t>
            </a:r>
          </a:p>
        </p:txBody>
      </p:sp>
      <p:sp>
        <p:nvSpPr>
          <p:cNvPr id="4" name="Slide Number Placeholder 3"/>
          <p:cNvSpPr>
            <a:spLocks noGrp="1"/>
          </p:cNvSpPr>
          <p:nvPr>
            <p:ph type="sldNum" sz="quarter" idx="10"/>
          </p:nvPr>
        </p:nvSpPr>
        <p:spPr/>
        <p:txBody>
          <a:bodyPr/>
          <a:lstStyle/>
          <a:p>
            <a:fld id="{8539BE7C-AC94-4A31-838A-A92680DB73FC}" type="slidenum">
              <a:rPr lang="en-GB" smtClean="0"/>
              <a:t>39</a:t>
            </a:fld>
            <a:endParaRPr lang="en-GB"/>
          </a:p>
        </p:txBody>
      </p:sp>
    </p:spTree>
    <p:extLst>
      <p:ext uri="{BB962C8B-B14F-4D97-AF65-F5344CB8AC3E}">
        <p14:creationId xmlns:p14="http://schemas.microsoft.com/office/powerpoint/2010/main" val="96427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8539BE7C-AC94-4A31-838A-A92680DB73FC}" type="slidenum">
              <a:rPr lang="en-GB" smtClean="0"/>
              <a:t>41</a:t>
            </a:fld>
            <a:endParaRPr lang="en-GB"/>
          </a:p>
        </p:txBody>
      </p:sp>
    </p:spTree>
    <p:extLst>
      <p:ext uri="{BB962C8B-B14F-4D97-AF65-F5344CB8AC3E}">
        <p14:creationId xmlns:p14="http://schemas.microsoft.com/office/powerpoint/2010/main" val="1048587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Successful research outcomes are far more likely if the analysis of large-scale social science data sets is guided by a planned workflow (</a:t>
            </a:r>
            <a:r>
              <a:rPr lang="en-GB" sz="1200" b="0" i="0" u="none" strike="noStrike" kern="1200" dirty="0">
                <a:solidFill>
                  <a:schemeClr val="tx1"/>
                </a:solidFill>
                <a:effectLst/>
                <a:latin typeface="+mn-lt"/>
                <a:ea typeface="+mn-ea"/>
                <a:cs typeface="+mn-cs"/>
                <a:hlinkClick r:id="rId3"/>
              </a:rPr>
              <a:t>Long, 2009</a:t>
            </a:r>
            <a:r>
              <a:rPr lang="en-GB" sz="1200" b="0" i="0" kern="1200" dirty="0">
                <a:solidFill>
                  <a:schemeClr val="tx1"/>
                </a:solidFill>
                <a:effectLst/>
                <a:latin typeface="+mn-lt"/>
                <a:ea typeface="+mn-ea"/>
                <a:cs typeface="+mn-cs"/>
              </a:rPr>
              <a:t>). The workflow refers to a coordinated framework for conducting social science data analyses. The workflow includes planning, organising, executing and documenting analyses. The initial steps are likely to include bureaucratic activities such as applying for ethical approval, applying for access to the data, and gaining access to the data. This is likely to be followed by computational activities which begin with enabling data for analyses. The later steps are likely to include analysing data, presenting results, refining results, writing up and then publishing findings. The final steps will include archiving files of data and results, and then rendering them ‘reproducible’.</a:t>
            </a:r>
          </a:p>
          <a:p>
            <a:r>
              <a:rPr lang="en-GB" sz="1200" b="0" i="0" kern="1200" dirty="0">
                <a:solidFill>
                  <a:schemeClr val="tx1"/>
                </a:solidFill>
                <a:effectLst/>
                <a:latin typeface="+mn-lt"/>
                <a:ea typeface="+mn-ea"/>
                <a:cs typeface="+mn-cs"/>
              </a:rPr>
              <a:t>Recognised good practices in orchestrating a suitable workflow are as important in the analysis of administrative data as they are in the analysis of other large-scale social science data sets (e.g. social surveys). </a:t>
            </a:r>
            <a:r>
              <a:rPr lang="en-GB" sz="1200" b="0" i="0" u="none" strike="noStrike" kern="1200" dirty="0">
                <a:solidFill>
                  <a:schemeClr val="tx1"/>
                </a:solidFill>
                <a:effectLst/>
                <a:latin typeface="+mn-lt"/>
                <a:ea typeface="+mn-ea"/>
                <a:cs typeface="+mn-cs"/>
                <a:hlinkClick r:id="rId3"/>
              </a:rPr>
              <a:t>Long (2009)</a:t>
            </a:r>
            <a:r>
              <a:rPr lang="en-GB" sz="1200" b="0" i="0" kern="1200" dirty="0">
                <a:solidFill>
                  <a:schemeClr val="tx1"/>
                </a:solidFill>
                <a:effectLst/>
                <a:latin typeface="+mn-lt"/>
                <a:ea typeface="+mn-ea"/>
                <a:cs typeface="+mn-cs"/>
              </a:rPr>
              <a:t> has provided an extensive, and almost rabbinical, account of good practices that we suggest analysts of micro-level administrative social science data should consult. In the passage below, we précis this work and make relevant connections with the emerging practice of administrative social science data analysis.</a:t>
            </a:r>
          </a:p>
          <a:p>
            <a:r>
              <a:rPr lang="en-GB" sz="1200" b="0" i="0" kern="1200" dirty="0">
                <a:solidFill>
                  <a:schemeClr val="tx1"/>
                </a:solidFill>
                <a:effectLst/>
                <a:latin typeface="+mn-lt"/>
                <a:ea typeface="+mn-ea"/>
                <a:cs typeface="+mn-cs"/>
              </a:rPr>
              <a:t>Central to the workflow is the concept of having an ‘audit trail’. The ‘audit trail’ is nothing more than a chronological account of the activities undertaken in the data analytical process. An alternative visualisation is that it is the breadcrumb trail of the research process. The audit trail is important because within the statistical analysis of social science data sets minor decisions have major consequences. Keeping track of even the most seemingly minor actions in the workflow is therefore important as it facilitates transparency, and makes contributions to efficiency and accuracy and ultimately to the overall success of the research project (this is also advocated by </a:t>
            </a:r>
            <a:r>
              <a:rPr lang="en-GB" sz="1200" b="0" i="0" u="none" strike="noStrike" kern="1200" dirty="0" err="1">
                <a:solidFill>
                  <a:schemeClr val="tx1"/>
                </a:solidFill>
                <a:effectLst/>
                <a:latin typeface="+mn-lt"/>
                <a:ea typeface="+mn-ea"/>
                <a:cs typeface="+mn-cs"/>
                <a:hlinkClick r:id="rId3"/>
              </a:rPr>
              <a:t>Sandve</a:t>
            </a:r>
            <a:r>
              <a:rPr lang="en-GB" sz="1200" b="0" i="0" u="none" strike="noStrike" kern="1200" dirty="0">
                <a:solidFill>
                  <a:schemeClr val="tx1"/>
                </a:solidFill>
                <a:effectLst/>
                <a:latin typeface="+mn-lt"/>
                <a:ea typeface="+mn-ea"/>
                <a:cs typeface="+mn-cs"/>
                <a:hlinkClick r:id="rId3"/>
              </a:rPr>
              <a:t> et al., 2013</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3"/>
              </a:rPr>
              <a:t>Long (2009</a:t>
            </a:r>
            <a:r>
              <a:rPr lang="en-GB" sz="1200" b="0" i="0" kern="1200" dirty="0">
                <a:solidFill>
                  <a:schemeClr val="tx1"/>
                </a:solidFill>
                <a:effectLst/>
                <a:latin typeface="+mn-lt"/>
                <a:ea typeface="+mn-ea"/>
                <a:cs typeface="+mn-cs"/>
              </a:rPr>
              <a:t>: 296) argues that the ‘</a:t>
            </a:r>
            <a:r>
              <a:rPr lang="en-GB" sz="1200" b="0" i="1" kern="1200" dirty="0">
                <a:solidFill>
                  <a:schemeClr val="tx1"/>
                </a:solidFill>
                <a:effectLst/>
                <a:latin typeface="+mn-lt"/>
                <a:ea typeface="+mn-ea"/>
                <a:cs typeface="+mn-cs"/>
              </a:rPr>
              <a:t>the provenance of every result should be documented.</a:t>
            </a:r>
            <a:r>
              <a:rPr lang="en-GB" sz="1200" b="0" i="0" kern="1200" dirty="0">
                <a:solidFill>
                  <a:schemeClr val="tx1"/>
                </a:solidFill>
                <a:effectLst/>
                <a:latin typeface="+mn-lt"/>
                <a:ea typeface="+mn-ea"/>
                <a:cs typeface="+mn-cs"/>
              </a:rPr>
              <a:t>’ Working towards this aim we believe that it is imperative for data analysts working with micro-level administrative social science data to create and record formal plans.</a:t>
            </a:r>
          </a:p>
        </p:txBody>
      </p:sp>
      <p:sp>
        <p:nvSpPr>
          <p:cNvPr id="4" name="Slide Number Placeholder 3"/>
          <p:cNvSpPr>
            <a:spLocks noGrp="1"/>
          </p:cNvSpPr>
          <p:nvPr>
            <p:ph type="sldNum" sz="quarter" idx="10"/>
          </p:nvPr>
        </p:nvSpPr>
        <p:spPr/>
        <p:txBody>
          <a:bodyPr/>
          <a:lstStyle/>
          <a:p>
            <a:fld id="{74D7EE10-9758-410B-939A-ABB52F77C699}" type="slidenum">
              <a:rPr lang="en-GB" smtClean="0"/>
              <a:t>42</a:t>
            </a:fld>
            <a:endParaRPr lang="en-GB"/>
          </a:p>
        </p:txBody>
      </p:sp>
    </p:spTree>
    <p:extLst>
      <p:ext uri="{BB962C8B-B14F-4D97-AF65-F5344CB8AC3E}">
        <p14:creationId xmlns:p14="http://schemas.microsoft.com/office/powerpoint/2010/main" val="4127028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Scientific</a:t>
            </a:r>
            <a:r>
              <a:rPr lang="en-GB" baseline="0" dirty="0"/>
              <a:t> data represents a significant portion of the linked open data cloud and scientists stand to benefit from the data fusion capability this will afford. Publishing linked data, however, does not ensure the required reusability. Publishing has requirements of provenance, quality, credit, attribution and methods to provide the reproducibility that enables validation of results.</a:t>
            </a:r>
          </a:p>
          <a:p>
            <a:endParaRPr lang="en-GB" baseline="0" dirty="0"/>
          </a:p>
          <a:p>
            <a:r>
              <a:rPr lang="en-GB" baseline="0" dirty="0"/>
              <a:t>Research objects respond to the notion of accessible reproducible research where scientific publications should provide clear enough descriptions of the protocols to enable successful repetition and extension. A reproducible results system that facilitates the enactment and publication of reproducible research. Such a system would provide the ability to track the provenance of data, analyses and results, and to package them for redistribution/publication. A key role of the publication is augmentation: convincing the reader that the conclusions presented do indeed follow from the evidence presented.</a:t>
            </a:r>
          </a:p>
          <a:p>
            <a:endParaRPr lang="en-GB" baseline="0" dirty="0"/>
          </a:p>
          <a:p>
            <a:r>
              <a:rPr lang="en-GB" baseline="0" dirty="0"/>
              <a:t>While traditional ‘paper’ publications can present intellectual argument, fostering reinforcement requires inclusion of data, methods and results in our publications, thus supporting reproducibility. A problem with traditional paper publications is “knowledge burying”. The results of an experiment are written up in a paper which is then published. Rather than explicitly including information in structured forms.</a:t>
            </a:r>
            <a:endParaRPr lang="en-GB" dirty="0"/>
          </a:p>
          <a:p>
            <a:endParaRPr lang="en-GB" dirty="0"/>
          </a:p>
          <a:p>
            <a:endParaRPr lang="en-GB" dirty="0"/>
          </a:p>
          <a:p>
            <a:r>
              <a:rPr lang="en-GB" dirty="0"/>
              <a:t>Current scientific knowledge management serves</a:t>
            </a:r>
            <a:r>
              <a:rPr lang="en-GB" baseline="0" dirty="0"/>
              <a:t> society poorly, where for example the time to get new knowledge into practice can be more than a decade.</a:t>
            </a:r>
            <a:endParaRPr lang="en-GB" dirty="0"/>
          </a:p>
          <a:p>
            <a:endParaRPr lang="en-GB" dirty="0"/>
          </a:p>
          <a:p>
            <a:r>
              <a:rPr lang="en-GB" dirty="0"/>
              <a:t>The FAIR</a:t>
            </a:r>
            <a:r>
              <a:rPr lang="en-GB" baseline="0" dirty="0"/>
              <a:t> principles are a promising new development to operationalise the notion of open science. FAIR combines open access to data, software and other components of the research process by encompassing all “research objects” associated with a research project or paper. The idea of a “research object” or “scholarly research object” emerged from discussions of scholarly communication, research tools, and knowledge infrastructures to address </a:t>
            </a:r>
            <a:r>
              <a:rPr lang="en-GB" baseline="0" dirty="0" err="1"/>
              <a:t>eScience</a:t>
            </a:r>
            <a:r>
              <a:rPr lang="en-GB" baseline="0" dirty="0"/>
              <a:t> and other changes in the nature of scholarly communication.</a:t>
            </a:r>
          </a:p>
          <a:p>
            <a:endParaRPr lang="en-GB" baseline="0" dirty="0"/>
          </a:p>
          <a:p>
            <a:r>
              <a:rPr lang="en-GB" baseline="0" dirty="0"/>
              <a:t>As implemented in the FAIR principles, a research object can be either the entirety of the set of data and tools involves in an act of scientific discovery or a subset of a larger set of research objects. Reusability is a nebulous term, containing within it the concepts of reproducibility and replicability.</a:t>
            </a:r>
          </a:p>
          <a:p>
            <a:endParaRPr lang="en-GB" baseline="0" dirty="0"/>
          </a:p>
          <a:p>
            <a:r>
              <a:rPr lang="en-GB" baseline="0" dirty="0"/>
              <a:t>If not traditional papers and volumes, what, then should researchers be publishing? Whilst the digital exchange of data is straightforward, the digital exchange and transfer of scientific knowledge in collaborative environments has proven to be a non-trivial task, requiring tacit and rapidly changing expert knowledge – much of which is lost in traditional methods of publication and information exchange. There is a need for mechanisms that support the production of self-contained units of knowledge and that facilitate the publication, sharing and reuse of such entities.</a:t>
            </a:r>
          </a:p>
          <a:p>
            <a:endParaRPr lang="en-GB" baseline="0" dirty="0"/>
          </a:p>
          <a:p>
            <a:endParaRPr lang="en-GB" baseline="0" dirty="0"/>
          </a:p>
          <a:p>
            <a:r>
              <a:rPr lang="en-GB" dirty="0"/>
              <a:t>S. </a:t>
            </a:r>
            <a:r>
              <a:rPr lang="en-GB" dirty="0" err="1"/>
              <a:t>Bechhofer</a:t>
            </a:r>
            <a:r>
              <a:rPr lang="en-GB" dirty="0"/>
              <a:t> et al., “Why linked data is not enough for scientists,” Future Generation Computer Systems, vol. 29, no. 2, pp. 599–611, Feb. 2013. http://dx.doi.org/10.1016/j.future.2011.08.004.</a:t>
            </a:r>
          </a:p>
          <a:p>
            <a:endParaRPr lang="en-GB" dirty="0"/>
          </a:p>
          <a:p>
            <a:r>
              <a:rPr lang="en-GB" dirty="0"/>
              <a:t>S. </a:t>
            </a:r>
            <a:r>
              <a:rPr lang="en-GB" dirty="0" err="1"/>
              <a:t>Bechhofer</a:t>
            </a:r>
            <a:r>
              <a:rPr lang="en-GB" dirty="0"/>
              <a:t>, D. De </a:t>
            </a:r>
            <a:r>
              <a:rPr lang="en-GB" dirty="0" err="1"/>
              <a:t>Roure</a:t>
            </a:r>
            <a:r>
              <a:rPr lang="en-GB" dirty="0"/>
              <a:t>, M. Gamble, C. Goble, and I. Buchan, “Research objects: Towards exchange and reuse of digital knowledge,” Nature </a:t>
            </a:r>
            <a:r>
              <a:rPr lang="en-GB" dirty="0" err="1"/>
              <a:t>Precedings</a:t>
            </a:r>
            <a:r>
              <a:rPr lang="en-GB" dirty="0"/>
              <a:t>, no. 713, Jul. 2010. http://dx.doi.org/10.1038/npre.2010.4626.1.</a:t>
            </a:r>
          </a:p>
          <a:p>
            <a:endParaRPr lang="en-GB" dirty="0"/>
          </a:p>
          <a:p>
            <a:r>
              <a:rPr lang="en-GB" dirty="0"/>
              <a:t>C. Goble, D. De </a:t>
            </a:r>
            <a:r>
              <a:rPr lang="en-GB" dirty="0" err="1"/>
              <a:t>Roure</a:t>
            </a:r>
            <a:r>
              <a:rPr lang="en-GB" dirty="0"/>
              <a:t>, and S. </a:t>
            </a:r>
            <a:r>
              <a:rPr lang="en-GB" dirty="0" err="1"/>
              <a:t>Bechhofer</a:t>
            </a:r>
            <a:r>
              <a:rPr lang="en-GB" dirty="0"/>
              <a:t>, “Accelerating scientists’ knowledge turns,” 2012. [Online]. Available: http://ora.ox.ac.uk/objects/uuid:17de32c4-518f-4be6-bf78- 1ecd6c761b81. [Accessed: 12-Mar-2012].</a:t>
            </a:r>
          </a:p>
        </p:txBody>
      </p:sp>
      <p:sp>
        <p:nvSpPr>
          <p:cNvPr id="4" name="Slide Number Placeholder 3"/>
          <p:cNvSpPr>
            <a:spLocks noGrp="1"/>
          </p:cNvSpPr>
          <p:nvPr>
            <p:ph type="sldNum" sz="quarter" idx="10"/>
          </p:nvPr>
        </p:nvSpPr>
        <p:spPr/>
        <p:txBody>
          <a:bodyPr/>
          <a:lstStyle/>
          <a:p>
            <a:fld id="{74D7EE10-9758-410B-939A-ABB52F77C699}" type="slidenum">
              <a:rPr lang="en-GB" smtClean="0"/>
              <a:t>43</a:t>
            </a:fld>
            <a:endParaRPr lang="en-GB"/>
          </a:p>
        </p:txBody>
      </p:sp>
    </p:spTree>
    <p:extLst>
      <p:ext uri="{BB962C8B-B14F-4D97-AF65-F5344CB8AC3E}">
        <p14:creationId xmlns:p14="http://schemas.microsoft.com/office/powerpoint/2010/main" val="2398660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writing code aimed at telling the computer what to do, you write code that tells other humans what you are instructing the computer to do (and why). Now that you have the building blocks, you can tie them together to achieve truly literate code. There are several tools that provide ways of doing this.</a:t>
            </a:r>
          </a:p>
          <a:p>
            <a:endParaRPr lang="en-GB" dirty="0"/>
          </a:p>
          <a:p>
            <a:r>
              <a:rPr lang="en-GB" dirty="0"/>
              <a:t>Programming languages typically used by social scientists for data analysis have libraries or packages that can be used to generate reproducible reports. The most popular ones are Jupyter Notebooks for those</a:t>
            </a:r>
            <a:r>
              <a:rPr lang="en-GB" baseline="0" dirty="0"/>
              <a:t> who primarily use Python and </a:t>
            </a:r>
            <a:r>
              <a:rPr lang="en-GB" baseline="0" dirty="0" err="1"/>
              <a:t>Rmarkdown</a:t>
            </a:r>
            <a:r>
              <a:rPr lang="en-GB" baseline="0" dirty="0"/>
              <a:t> for those who use R. </a:t>
            </a:r>
            <a:r>
              <a:rPr lang="en-GB" dirty="0"/>
              <a:t> </a:t>
            </a:r>
          </a:p>
        </p:txBody>
      </p:sp>
      <p:sp>
        <p:nvSpPr>
          <p:cNvPr id="4" name="Slide Number Placeholder 3"/>
          <p:cNvSpPr>
            <a:spLocks noGrp="1"/>
          </p:cNvSpPr>
          <p:nvPr>
            <p:ph type="sldNum" sz="quarter" idx="10"/>
          </p:nvPr>
        </p:nvSpPr>
        <p:spPr/>
        <p:txBody>
          <a:bodyPr/>
          <a:lstStyle/>
          <a:p>
            <a:fld id="{74D7EE10-9758-410B-939A-ABB52F77C699}" type="slidenum">
              <a:rPr lang="en-GB" smtClean="0"/>
              <a:t>44</a:t>
            </a:fld>
            <a:endParaRPr lang="en-GB"/>
          </a:p>
        </p:txBody>
      </p:sp>
    </p:spTree>
    <p:extLst>
      <p:ext uri="{BB962C8B-B14F-4D97-AF65-F5344CB8AC3E}">
        <p14:creationId xmlns:p14="http://schemas.microsoft.com/office/powerpoint/2010/main" val="755535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one hand, based on literate programming (Knuth 1984),</a:t>
            </a:r>
            <a:r>
              <a:rPr lang="en-GB" baseline="0" dirty="0"/>
              <a:t> dynamic documents (Perez and Grander 2007) and compendiums (Gentleman and Lang 2007) constrain design choice to add human and machine readable context to executable code.</a:t>
            </a:r>
          </a:p>
          <a:p>
            <a:endParaRPr lang="en-GB" baseline="0" dirty="0"/>
          </a:p>
          <a:p>
            <a:r>
              <a:rPr lang="en-GB" baseline="0" dirty="0"/>
              <a:t>Dynamic documents are executable files that contain code with descriptive information. They are currently available with authoring packages in R (</a:t>
            </a:r>
            <a:r>
              <a:rPr lang="en-GB" baseline="0" dirty="0" err="1"/>
              <a:t>Knitr</a:t>
            </a:r>
            <a:r>
              <a:rPr lang="en-GB" baseline="0" dirty="0"/>
              <a:t>, </a:t>
            </a:r>
            <a:r>
              <a:rPr lang="en-GB" baseline="0" dirty="0" err="1"/>
              <a:t>Sweave</a:t>
            </a:r>
            <a:r>
              <a:rPr lang="en-GB" baseline="0" dirty="0"/>
              <a:t>) or Python (</a:t>
            </a:r>
            <a:r>
              <a:rPr lang="en-GB" baseline="0" dirty="0" err="1"/>
              <a:t>Ipython</a:t>
            </a:r>
            <a:r>
              <a:rPr lang="en-GB" baseline="0" dirty="0"/>
              <a:t> notebooks, Jupyter).</a:t>
            </a:r>
          </a:p>
          <a:p>
            <a:endParaRPr lang="en-GB" baseline="0" dirty="0"/>
          </a:p>
          <a:p>
            <a:r>
              <a:rPr lang="en-GB" baseline="0" dirty="0"/>
              <a:t>Compendiums aggregate dynamic documents. </a:t>
            </a:r>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45</a:t>
            </a:fld>
            <a:endParaRPr lang="en-GB"/>
          </a:p>
        </p:txBody>
      </p:sp>
    </p:spTree>
    <p:extLst>
      <p:ext uri="{BB962C8B-B14F-4D97-AF65-F5344CB8AC3E}">
        <p14:creationId xmlns:p14="http://schemas.microsoft.com/office/powerpoint/2010/main" val="1585985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one hand, based on literate programming (Knuth 1984),</a:t>
            </a:r>
            <a:r>
              <a:rPr lang="en-GB" baseline="0" dirty="0"/>
              <a:t> dynamic documents (Perez and Grander 2007) and compendiums (Gentleman and Lang 2007) constrain design choice to add human and machine readable context to executable code.</a:t>
            </a:r>
          </a:p>
          <a:p>
            <a:endParaRPr lang="en-GB" baseline="0" dirty="0"/>
          </a:p>
          <a:p>
            <a:r>
              <a:rPr lang="en-GB" baseline="0" dirty="0"/>
              <a:t>Dynamic documents are executable files that contain code with descriptive information. They are currently available with authoring packages in R (</a:t>
            </a:r>
            <a:r>
              <a:rPr lang="en-GB" baseline="0" dirty="0" err="1"/>
              <a:t>Knitr</a:t>
            </a:r>
            <a:r>
              <a:rPr lang="en-GB" baseline="0" dirty="0"/>
              <a:t>, </a:t>
            </a:r>
            <a:r>
              <a:rPr lang="en-GB" baseline="0" dirty="0" err="1"/>
              <a:t>Sweave</a:t>
            </a:r>
            <a:r>
              <a:rPr lang="en-GB" baseline="0" dirty="0"/>
              <a:t>) or Python (</a:t>
            </a:r>
            <a:r>
              <a:rPr lang="en-GB" baseline="0" dirty="0" err="1"/>
              <a:t>Ipython</a:t>
            </a:r>
            <a:r>
              <a:rPr lang="en-GB" baseline="0" dirty="0"/>
              <a:t> notebooks, Jupyter).</a:t>
            </a:r>
          </a:p>
          <a:p>
            <a:endParaRPr lang="en-GB" baseline="0" dirty="0"/>
          </a:p>
          <a:p>
            <a:r>
              <a:rPr lang="en-GB" baseline="0" dirty="0"/>
              <a:t>Compendiums aggregate dynamic documents. </a:t>
            </a:r>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46</a:t>
            </a:fld>
            <a:endParaRPr lang="en-GB"/>
          </a:p>
        </p:txBody>
      </p:sp>
    </p:spTree>
    <p:extLst>
      <p:ext uri="{BB962C8B-B14F-4D97-AF65-F5344CB8AC3E}">
        <p14:creationId xmlns:p14="http://schemas.microsoft.com/office/powerpoint/2010/main" val="2574746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https://explorablemultiverse.github.io/</a:t>
            </a:r>
          </a:p>
          <a:p>
            <a:endParaRPr lang="en-GB" dirty="0" smtClean="0"/>
          </a:p>
          <a:p>
            <a:r>
              <a:rPr lang="en-GB" dirty="0" smtClean="0"/>
              <a:t>We present </a:t>
            </a:r>
            <a:r>
              <a:rPr lang="en-GB" dirty="0" err="1" smtClean="0"/>
              <a:t>explorable</a:t>
            </a:r>
            <a:r>
              <a:rPr lang="en-GB" dirty="0" smtClean="0"/>
              <a:t> multiverse analysis reports, a new approach to statistical reporting where readers of research papers can explore alternative analysis options by interacting with the paper itself. This approach draws from two recent ideas: </a:t>
            </a:r>
            <a:r>
              <a:rPr lang="en-GB" dirty="0" err="1" smtClean="0"/>
              <a:t>i</a:t>
            </a:r>
            <a:r>
              <a:rPr lang="en-GB" dirty="0" smtClean="0"/>
              <a:t>) multiverse analysis, a philosophy of statistical reporting where paper authors report the outcomes of many different statistical analyses in order to show how fragile or robust their findings are; and ii) </a:t>
            </a:r>
            <a:r>
              <a:rPr lang="en-GB" dirty="0" err="1" smtClean="0"/>
              <a:t>explorable</a:t>
            </a:r>
            <a:r>
              <a:rPr lang="en-GB" dirty="0" smtClean="0"/>
              <a:t> explanations, narratives that can be read as normal explanations but where the reader can also become active by dynamically changing some elements of the explanation. Based on five examples and a design space analysis, we show how combining those two ideas can complement existing reporting approaches and constitute a step towards more transparent research papers.</a:t>
            </a:r>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47</a:t>
            </a:fld>
            <a:endParaRPr lang="en-GB"/>
          </a:p>
        </p:txBody>
      </p:sp>
    </p:spTree>
    <p:extLst>
      <p:ext uri="{BB962C8B-B14F-4D97-AF65-F5344CB8AC3E}">
        <p14:creationId xmlns:p14="http://schemas.microsoft.com/office/powerpoint/2010/main" val="97730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9</a:t>
            </a:fld>
            <a:endParaRPr lang="en-GB"/>
          </a:p>
        </p:txBody>
      </p:sp>
    </p:spTree>
    <p:extLst>
      <p:ext uri="{BB962C8B-B14F-4D97-AF65-F5344CB8AC3E}">
        <p14:creationId xmlns:p14="http://schemas.microsoft.com/office/powerpoint/2010/main" val="1591519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innovative aspect of this work is that we go beyond providing the usual supplementary material and make the complete workflow openly available. We take the trailblazing step of rendering the complete workflow accessible and reproducible within a Jupyter notebook5 (Kluyver et al. 2016). Jupyter notebooks are an open source web-based application that enable researchers to author documents that include live code6 (e.g., Stata or R code), alongside data analysis outputs (e.g., modelling results, plots etc.), and documentation (e.g., narrative text describing and detailing the workflow). Jupyter notebooks have been used in Nobel Prize winning high-profile big science applications7 but are rarely used in Sociology.</a:t>
            </a:r>
          </a:p>
          <a:p>
            <a:endParaRPr lang="en-GB" dirty="0"/>
          </a:p>
          <a:p>
            <a:r>
              <a:rPr lang="en-GB" dirty="0"/>
              <a:t>In developing an open and published workflow we have drawn upon ideas advanced in computer science especially the concept ‘literate computing’, which is the weaving of a narrative directly into live computation, interleaving text with code and results in order to construct a complete piece that achieves the goals of communicating results10 (Knuth 1992). </a:t>
            </a:r>
          </a:p>
        </p:txBody>
      </p:sp>
      <p:sp>
        <p:nvSpPr>
          <p:cNvPr id="4" name="Slide Number Placeholder 3"/>
          <p:cNvSpPr>
            <a:spLocks noGrp="1"/>
          </p:cNvSpPr>
          <p:nvPr>
            <p:ph type="sldNum" sz="quarter" idx="10"/>
          </p:nvPr>
        </p:nvSpPr>
        <p:spPr/>
        <p:txBody>
          <a:bodyPr/>
          <a:lstStyle/>
          <a:p>
            <a:fld id="{496D80FB-67D3-497E-B48D-1397BC9EB267}" type="slidenum">
              <a:rPr lang="en-GB" smtClean="0"/>
              <a:t>49</a:t>
            </a:fld>
            <a:endParaRPr lang="en-GB" dirty="0"/>
          </a:p>
        </p:txBody>
      </p:sp>
    </p:spTree>
    <p:extLst>
      <p:ext uri="{BB962C8B-B14F-4D97-AF65-F5344CB8AC3E}">
        <p14:creationId xmlns:p14="http://schemas.microsoft.com/office/powerpoint/2010/main" val="3678279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writing code aimed at telling the computer what to do, you write code that tells other humans what you are instructing the computer to do (and why). Now that you have the building blocks, you can tie them together to achieve truly literate code. There are several tools that provide ways of doing this.</a:t>
            </a:r>
          </a:p>
          <a:p>
            <a:endParaRPr lang="en-GB" dirty="0"/>
          </a:p>
          <a:p>
            <a:r>
              <a:rPr lang="en-GB" dirty="0"/>
              <a:t>Programming languages typically used by social scientists for data analysis have libraries or packages that can be used to generate reproducible reports. The most popular ones are Jupyter Notebooks for those</a:t>
            </a:r>
            <a:r>
              <a:rPr lang="en-GB" baseline="0" dirty="0"/>
              <a:t> who primarily use Python and </a:t>
            </a:r>
            <a:r>
              <a:rPr lang="en-GB" baseline="0" dirty="0" err="1"/>
              <a:t>Rmarkdown</a:t>
            </a:r>
            <a:r>
              <a:rPr lang="en-GB" baseline="0" dirty="0"/>
              <a:t> for those who use R. </a:t>
            </a:r>
            <a:r>
              <a:rPr lang="en-GB" dirty="0"/>
              <a:t> </a:t>
            </a:r>
          </a:p>
        </p:txBody>
      </p:sp>
      <p:sp>
        <p:nvSpPr>
          <p:cNvPr id="4" name="Slide Number Placeholder 3"/>
          <p:cNvSpPr>
            <a:spLocks noGrp="1"/>
          </p:cNvSpPr>
          <p:nvPr>
            <p:ph type="sldNum" sz="quarter" idx="10"/>
          </p:nvPr>
        </p:nvSpPr>
        <p:spPr/>
        <p:txBody>
          <a:bodyPr/>
          <a:lstStyle/>
          <a:p>
            <a:fld id="{74D7EE10-9758-410B-939A-ABB52F77C699}" type="slidenum">
              <a:rPr lang="en-GB" smtClean="0"/>
              <a:t>50</a:t>
            </a:fld>
            <a:endParaRPr lang="en-GB"/>
          </a:p>
        </p:txBody>
      </p:sp>
    </p:spTree>
    <p:extLst>
      <p:ext uri="{BB962C8B-B14F-4D97-AF65-F5344CB8AC3E}">
        <p14:creationId xmlns:p14="http://schemas.microsoft.com/office/powerpoint/2010/main" val="2013129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 markdown provides an authoring framework. You can use a single R Markdown</a:t>
            </a:r>
            <a:r>
              <a:rPr lang="en-GB" baseline="0" dirty="0"/>
              <a:t> file to both:</a:t>
            </a:r>
          </a:p>
          <a:p>
            <a:pPr marL="171450" indent="-171450">
              <a:buFont typeface="Arial" panose="020B0604020202020204" pitchFamily="34" charset="0"/>
              <a:buChar char="•"/>
            </a:pPr>
            <a:r>
              <a:rPr lang="en-GB" baseline="0" dirty="0"/>
              <a:t>Save and execute code</a:t>
            </a:r>
          </a:p>
          <a:p>
            <a:pPr marL="171450" indent="-171450">
              <a:buFont typeface="Arial" panose="020B0604020202020204" pitchFamily="34" charset="0"/>
              <a:buChar char="•"/>
            </a:pPr>
            <a:r>
              <a:rPr lang="en-GB" baseline="0" dirty="0"/>
              <a:t>Generate high quality reports that can be shared with an audience.</a:t>
            </a:r>
          </a:p>
          <a:p>
            <a:pPr marL="171450" indent="-171450">
              <a:buFont typeface="Arial" panose="020B0604020202020204" pitchFamily="34" charset="0"/>
              <a:buChar char="•"/>
            </a:pPr>
            <a:endParaRPr lang="en-GB" baseline="0" dirty="0"/>
          </a:p>
          <a:p>
            <a:pPr marL="0" indent="0">
              <a:buFont typeface="Arial" panose="020B0604020202020204" pitchFamily="34" charset="0"/>
              <a:buNone/>
            </a:pPr>
            <a:r>
              <a:rPr lang="en-GB" baseline="0" dirty="0"/>
              <a:t>R </a:t>
            </a:r>
            <a:r>
              <a:rPr lang="en-GB" baseline="0" dirty="0" err="1"/>
              <a:t>mardown</a:t>
            </a:r>
            <a:r>
              <a:rPr lang="en-GB" baseline="0" dirty="0"/>
              <a:t> builds html, pdf, word documents, as well as slides, notebooks, websites and interactive apps.</a:t>
            </a:r>
          </a:p>
          <a:p>
            <a:pPr marL="0" indent="0">
              <a:buFont typeface="Arial" panose="020B0604020202020204" pitchFamily="34" charset="0"/>
              <a:buNone/>
            </a:pPr>
            <a:endParaRPr lang="en-GB"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aseline="0" dirty="0"/>
              <a:t>You can store and share your documents in a version control software like git, work collaboratively, and easily deploy again in the future.</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52</a:t>
            </a:fld>
            <a:endParaRPr lang="en-GB"/>
          </a:p>
        </p:txBody>
      </p:sp>
    </p:spTree>
    <p:extLst>
      <p:ext uri="{BB962C8B-B14F-4D97-AF65-F5344CB8AC3E}">
        <p14:creationId xmlns:p14="http://schemas.microsoft.com/office/powerpoint/2010/main" val="3025741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run render, R Markdown feeds the .</a:t>
            </a:r>
            <a:r>
              <a:rPr lang="en-GB" dirty="0" err="1"/>
              <a:t>rmd</a:t>
            </a:r>
            <a:r>
              <a:rPr lang="en-GB" dirty="0"/>
              <a:t> file into </a:t>
            </a:r>
            <a:r>
              <a:rPr lang="en-GB" dirty="0" err="1"/>
              <a:t>knitr</a:t>
            </a:r>
            <a:r>
              <a:rPr lang="en-GB" dirty="0"/>
              <a:t> which executes all of the code</a:t>
            </a:r>
            <a:r>
              <a:rPr lang="en-GB" baseline="0" dirty="0"/>
              <a:t> chunks and creates a new markdown (.md) document which includes the code and its output.</a:t>
            </a:r>
          </a:p>
          <a:p>
            <a:endParaRPr lang="en-GB" baseline="0" dirty="0"/>
          </a:p>
          <a:p>
            <a:r>
              <a:rPr lang="en-GB" baseline="0" dirty="0"/>
              <a:t>The markdown file generated by </a:t>
            </a:r>
            <a:r>
              <a:rPr lang="en-GB" baseline="0" dirty="0" err="1"/>
              <a:t>knitr</a:t>
            </a:r>
            <a:r>
              <a:rPr lang="en-GB" baseline="0" dirty="0"/>
              <a:t> is then processed by </a:t>
            </a:r>
            <a:r>
              <a:rPr lang="en-GB" baseline="0" dirty="0" err="1"/>
              <a:t>pandoc</a:t>
            </a:r>
            <a:r>
              <a:rPr lang="en-GB" baseline="0" dirty="0"/>
              <a:t> which is responsible for creating the finished format.</a:t>
            </a:r>
            <a:endParaRPr lang="en-GB" dirty="0"/>
          </a:p>
          <a:p>
            <a:endParaRPr lang="en-GB" dirty="0"/>
          </a:p>
          <a:p>
            <a:r>
              <a:rPr lang="en-GB" dirty="0" err="1"/>
              <a:t>Rmarkdown</a:t>
            </a:r>
            <a:r>
              <a:rPr lang="en-GB" dirty="0"/>
              <a:t> is a file format (typically saved with the</a:t>
            </a:r>
            <a:r>
              <a:rPr lang="en-GB" baseline="0" dirty="0"/>
              <a:t> </a:t>
            </a:r>
            <a:r>
              <a:rPr lang="en-GB" baseline="0" dirty="0" err="1"/>
              <a:t>Rmd</a:t>
            </a:r>
            <a:r>
              <a:rPr lang="en-GB" baseline="0" dirty="0"/>
              <a:t> extension) that can contain text, code chunks and inline code. The markdown package converts this file into a report, most commonly into HTML or PDF.</a:t>
            </a:r>
          </a:p>
          <a:p>
            <a:endParaRPr lang="en-GB" baseline="0" dirty="0"/>
          </a:p>
          <a:p>
            <a:r>
              <a:rPr lang="en-GB" baseline="0" dirty="0"/>
              <a:t>The </a:t>
            </a:r>
            <a:r>
              <a:rPr lang="en-GB" baseline="0" dirty="0" err="1"/>
              <a:t>rmarkdown</a:t>
            </a:r>
            <a:r>
              <a:rPr lang="en-GB" baseline="0" dirty="0"/>
              <a:t> package automates a multi-step process. Under the hood, it calls the </a:t>
            </a:r>
            <a:r>
              <a:rPr lang="en-GB" baseline="0" dirty="0" err="1"/>
              <a:t>knitr</a:t>
            </a:r>
            <a:r>
              <a:rPr lang="en-GB" baseline="0" dirty="0"/>
              <a:t> package that converts the </a:t>
            </a:r>
            <a:r>
              <a:rPr lang="en-GB" baseline="0" dirty="0" err="1"/>
              <a:t>RmD</a:t>
            </a:r>
            <a:r>
              <a:rPr lang="en-GB" baseline="0" dirty="0"/>
              <a:t> file into a markdown (.md) file. In the process, </a:t>
            </a:r>
            <a:r>
              <a:rPr lang="en-GB" baseline="0" dirty="0" err="1"/>
              <a:t>knitr</a:t>
            </a:r>
            <a:r>
              <a:rPr lang="en-GB" baseline="0" dirty="0"/>
              <a:t> takes all the code chunks and the inline code, runs them through R, captures their output, and incorporates them in the report. Afterwards, </a:t>
            </a:r>
            <a:r>
              <a:rPr lang="en-GB" baseline="0" dirty="0" err="1"/>
              <a:t>rmarkdown</a:t>
            </a:r>
            <a:r>
              <a:rPr lang="en-GB" baseline="0" dirty="0"/>
              <a:t> calls the </a:t>
            </a:r>
            <a:r>
              <a:rPr lang="en-GB" baseline="0" dirty="0" err="1"/>
              <a:t>pandoc</a:t>
            </a:r>
            <a:r>
              <a:rPr lang="en-GB" baseline="0" dirty="0"/>
              <a:t> program (an external program that is not related to R) that can take the markdown file and converts it into a variety of formats.</a:t>
            </a:r>
          </a:p>
          <a:p>
            <a:endParaRPr lang="en-GB" baseline="0" dirty="0"/>
          </a:p>
          <a:p>
            <a:r>
              <a:rPr lang="en-GB" baseline="0" dirty="0"/>
              <a:t>The </a:t>
            </a:r>
            <a:r>
              <a:rPr lang="en-GB" baseline="0" dirty="0" err="1"/>
              <a:t>bookdown</a:t>
            </a:r>
            <a:r>
              <a:rPr lang="en-GB" baseline="0" dirty="0"/>
              <a:t> package helps with numbering the figures and tables, and dealing with citations. As its name suggests, this package can be used to author books, but is also well-suited to generating reports.</a:t>
            </a:r>
          </a:p>
          <a:p>
            <a:endParaRPr lang="en-GB" baseline="0" dirty="0"/>
          </a:p>
          <a:p>
            <a:r>
              <a:rPr lang="en-GB" dirty="0" err="1"/>
              <a:t>Knitr</a:t>
            </a:r>
            <a:r>
              <a:rPr lang="en-GB" baseline="0" dirty="0"/>
              <a:t> can execute code in many languages besides R. Some of the available language engines include:</a:t>
            </a:r>
          </a:p>
          <a:p>
            <a:r>
              <a:rPr lang="en-GB" baseline="0" dirty="0"/>
              <a:t>Python, SQL, Bash, </a:t>
            </a:r>
            <a:r>
              <a:rPr lang="en-GB" baseline="0" dirty="0" err="1"/>
              <a:t>Rcpp</a:t>
            </a:r>
            <a:r>
              <a:rPr lang="en-GB" baseline="0" dirty="0"/>
              <a:t>, Stan, JavaScript, CSS.</a:t>
            </a:r>
          </a:p>
          <a:p>
            <a:endParaRPr lang="en-GB" baseline="0" dirty="0"/>
          </a:p>
          <a:p>
            <a:r>
              <a:rPr lang="en-GB" baseline="0" dirty="0"/>
              <a:t>You can use additional commands to format tables in the output.</a:t>
            </a:r>
          </a:p>
          <a:p>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53</a:t>
            </a:fld>
            <a:endParaRPr lang="en-GB"/>
          </a:p>
        </p:txBody>
      </p:sp>
    </p:spTree>
    <p:extLst>
      <p:ext uri="{BB962C8B-B14F-4D97-AF65-F5344CB8AC3E}">
        <p14:creationId xmlns:p14="http://schemas.microsoft.com/office/powerpoint/2010/main" val="376713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then use the render</a:t>
            </a:r>
            <a:r>
              <a:rPr lang="en-GB" baseline="0" dirty="0"/>
              <a:t> or knit command to generate a new file that contains selected text, code and results from the R </a:t>
            </a:r>
            <a:r>
              <a:rPr lang="en-GB" baseline="0" dirty="0" err="1"/>
              <a:t>MarkDown</a:t>
            </a:r>
            <a:r>
              <a:rPr lang="en-GB" baseline="0" dirty="0"/>
              <a:t> file. The new file can be a finished webpage, PDF, MS Word, slide show, notebook.</a:t>
            </a:r>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54</a:t>
            </a:fld>
            <a:endParaRPr lang="en-GB"/>
          </a:p>
        </p:txBody>
      </p:sp>
    </p:spTree>
    <p:extLst>
      <p:ext uri="{BB962C8B-B14F-4D97-AF65-F5344CB8AC3E}">
        <p14:creationId xmlns:p14="http://schemas.microsoft.com/office/powerpoint/2010/main" val="4188782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Since 2011, the </a:t>
            </a: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Notebook has been our flagship project for creating reproducible computational narratives. The </a:t>
            </a: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Notebook enables users to create and share documents that combine live code with narrative text, mathematical equations, visualizations, interactive controls, and other rich output. It also provides building blocks for interactive computing with data: a file browser, terminals, and a text editor.</a:t>
            </a:r>
          </a:p>
          <a:p>
            <a:r>
              <a:rPr lang="en-GB" sz="1200" b="0" i="0" kern="1200" dirty="0">
                <a:solidFill>
                  <a:schemeClr val="tx1"/>
                </a:solidFill>
                <a:effectLst/>
                <a:latin typeface="+mn-lt"/>
                <a:ea typeface="+mn-ea"/>
                <a:cs typeface="+mn-cs"/>
              </a:rPr>
              <a:t>The </a:t>
            </a: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Notebook has become ubiquitous with the rapid growth of data science and machine learning and the rising popularity of open-source software in industry and academia:</a:t>
            </a:r>
          </a:p>
          <a:p>
            <a:r>
              <a:rPr lang="en-GB" sz="1200" b="0" i="0" kern="1200" dirty="0">
                <a:solidFill>
                  <a:schemeClr val="tx1"/>
                </a:solidFill>
                <a:effectLst/>
                <a:latin typeface="+mn-lt"/>
                <a:ea typeface="+mn-ea"/>
                <a:cs typeface="+mn-cs"/>
              </a:rPr>
              <a:t>Today there are millions of users of the </a:t>
            </a: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Notebook in many domains, from data science and machine learning to music and education. Our international community comes from almost every country on earth.¹</a:t>
            </a:r>
          </a:p>
          <a:p>
            <a:r>
              <a:rPr lang="en-GB" sz="1200" b="0" i="0" kern="1200" dirty="0">
                <a:solidFill>
                  <a:schemeClr val="tx1"/>
                </a:solidFill>
                <a:effectLst/>
                <a:latin typeface="+mn-lt"/>
                <a:ea typeface="+mn-ea"/>
                <a:cs typeface="+mn-cs"/>
              </a:rPr>
              <a:t>The </a:t>
            </a: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Notebook now supports over </a:t>
            </a:r>
            <a:r>
              <a:rPr lang="en-GB" sz="1200" b="0" i="0" u="none" strike="noStrike" kern="1200" dirty="0">
                <a:solidFill>
                  <a:schemeClr val="tx1"/>
                </a:solidFill>
                <a:effectLst/>
                <a:latin typeface="+mn-lt"/>
                <a:ea typeface="+mn-ea"/>
                <a:cs typeface="+mn-cs"/>
                <a:hlinkClick r:id="rId3"/>
              </a:rPr>
              <a:t>100 programming languages</a:t>
            </a:r>
            <a:r>
              <a:rPr lang="en-GB" sz="1200" b="0" i="0" kern="1200" dirty="0">
                <a:solidFill>
                  <a:schemeClr val="tx1"/>
                </a:solidFill>
                <a:effectLst/>
                <a:latin typeface="+mn-lt"/>
                <a:ea typeface="+mn-ea"/>
                <a:cs typeface="+mn-cs"/>
              </a:rPr>
              <a:t>, most of which have been developed by the community.</a:t>
            </a:r>
          </a:p>
          <a:p>
            <a:r>
              <a:rPr lang="en-GB" sz="1200" b="0" i="0" kern="1200" dirty="0">
                <a:solidFill>
                  <a:schemeClr val="tx1"/>
                </a:solidFill>
                <a:effectLst/>
                <a:latin typeface="+mn-lt"/>
                <a:ea typeface="+mn-ea"/>
                <a:cs typeface="+mn-cs"/>
              </a:rPr>
              <a:t>There are over </a:t>
            </a:r>
            <a:r>
              <a:rPr lang="en-GB" sz="1200" b="0" i="0" u="none" strike="noStrike" kern="1200" dirty="0">
                <a:solidFill>
                  <a:schemeClr val="tx1"/>
                </a:solidFill>
                <a:effectLst/>
                <a:latin typeface="+mn-lt"/>
                <a:ea typeface="+mn-ea"/>
                <a:cs typeface="+mn-cs"/>
                <a:hlinkClick r:id="rId4"/>
              </a:rPr>
              <a:t>1.7 million</a:t>
            </a:r>
            <a:r>
              <a:rPr lang="en-GB" sz="1200" b="0" i="0" kern="1200" dirty="0">
                <a:solidFill>
                  <a:schemeClr val="tx1"/>
                </a:solidFill>
                <a:effectLst/>
                <a:latin typeface="+mn-lt"/>
                <a:ea typeface="+mn-ea"/>
                <a:cs typeface="+mn-cs"/>
              </a:rPr>
              <a:t> public </a:t>
            </a: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notebooks hosted on GitHub. Authors are publishing </a:t>
            </a: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notebooks in conjunction with scientific research, academic journals, data journalism, educational courses, and books.</a:t>
            </a:r>
          </a:p>
          <a:p>
            <a:endParaRPr lang="en-GB" dirty="0"/>
          </a:p>
          <a:p>
            <a:endParaRPr lang="en-GB" dirty="0"/>
          </a:p>
          <a:p>
            <a:r>
              <a:rPr lang="en-GB" dirty="0"/>
              <a:t>https://github.com/BuzzFeedNews</a:t>
            </a:r>
          </a:p>
          <a:p>
            <a:endParaRPr lang="en-GB" dirty="0"/>
          </a:p>
          <a:p>
            <a:r>
              <a:rPr lang="en-GB" dirty="0"/>
              <a:t>The Jupyter notebook is an open-source, browser-based tool functioning as</a:t>
            </a:r>
            <a:r>
              <a:rPr lang="en-GB" baseline="0" dirty="0"/>
              <a:t> a virtual lab notebook to support workflows, code, data and visualisations detailing the research process.</a:t>
            </a:r>
          </a:p>
          <a:p>
            <a:endParaRPr lang="en-GB" baseline="0" dirty="0"/>
          </a:p>
          <a:p>
            <a:r>
              <a:rPr lang="en-GB" baseline="0" dirty="0"/>
              <a:t>It is machine and human-readable, which facilitates interoperability (the ability of computer systems or software to exchange and make use of information) and scholarly communication.</a:t>
            </a:r>
          </a:p>
          <a:p>
            <a:endParaRPr lang="en-GB" baseline="0" dirty="0"/>
          </a:p>
          <a:p>
            <a:r>
              <a:rPr lang="en-GB" baseline="0" dirty="0"/>
              <a:t>These notebooks can live in online repositories and provide connections to research objects such as datasets, code, methods documents, workflows, and publications that reside elsewhere.</a:t>
            </a:r>
          </a:p>
          <a:p>
            <a:endParaRPr lang="en-GB" baseline="0" dirty="0"/>
          </a:p>
          <a:p>
            <a:r>
              <a:rPr lang="en-GB" baseline="0" dirty="0"/>
              <a:t>Jupyter notebooks are one means to make science more open.</a:t>
            </a:r>
          </a:p>
          <a:p>
            <a:endParaRPr lang="en-GB" baseline="0" dirty="0"/>
          </a:p>
          <a:p>
            <a:r>
              <a:rPr lang="en-GB" baseline="0" dirty="0"/>
              <a:t>Arguments for code and data sharing include reproducibility, reuse and transparency of research processes. However, sharing code and data alone is rarely sufficient to interpret findings that result from complex computational processes.</a:t>
            </a:r>
          </a:p>
          <a:p>
            <a:endParaRPr lang="en-GB" baseline="0" dirty="0"/>
          </a:p>
          <a:p>
            <a:r>
              <a:rPr lang="en-GB" baseline="0" dirty="0"/>
              <a:t>It is also necessary to access the software that generated data, research workflows, instrumentation details, laboratory notebooks and other documentation that constitutes the ‘recipe’ for how the research was accomplished. Jupyter notebooks are growing in popularity as a tool to integrate these resources and to provide access to them.</a:t>
            </a:r>
          </a:p>
          <a:p>
            <a:endParaRPr lang="en-GB" baseline="0" dirty="0"/>
          </a:p>
          <a:p>
            <a:r>
              <a:rPr lang="en-GB" sz="1200" b="0" i="0" kern="1200" dirty="0">
                <a:solidFill>
                  <a:schemeClr val="tx1"/>
                </a:solidFill>
                <a:effectLst/>
                <a:latin typeface="+mn-lt"/>
                <a:ea typeface="+mn-ea"/>
                <a:cs typeface="+mn-cs"/>
              </a:rPr>
              <a:t>On behalf of the entire Project </a:t>
            </a: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team, we’d like to say congratulations to Rainer Weiss, Barry C. </a:t>
            </a:r>
            <a:r>
              <a:rPr lang="en-GB" sz="1200" b="0" i="0" kern="1200" dirty="0" err="1">
                <a:solidFill>
                  <a:schemeClr val="tx1"/>
                </a:solidFill>
                <a:effectLst/>
                <a:latin typeface="+mn-lt"/>
                <a:ea typeface="+mn-ea"/>
                <a:cs typeface="+mn-cs"/>
              </a:rPr>
              <a:t>Barish</a:t>
            </a:r>
            <a:r>
              <a:rPr lang="en-GB" sz="1200" b="0" i="0" kern="1200" dirty="0">
                <a:solidFill>
                  <a:schemeClr val="tx1"/>
                </a:solidFill>
                <a:effectLst/>
                <a:latin typeface="+mn-lt"/>
                <a:ea typeface="+mn-ea"/>
                <a:cs typeface="+mn-cs"/>
              </a:rPr>
              <a:t>, Kip S. Thorne and the rest of the LIGO and VIRGO teams for the </a:t>
            </a:r>
            <a:r>
              <a:rPr lang="en-GB" sz="1200" b="0" i="0" u="none" strike="noStrike" kern="1200" dirty="0">
                <a:solidFill>
                  <a:schemeClr val="tx1"/>
                </a:solidFill>
                <a:effectLst/>
                <a:latin typeface="+mn-lt"/>
                <a:ea typeface="+mn-ea"/>
                <a:cs typeface="+mn-cs"/>
                <a:hlinkClick r:id="rId5"/>
              </a:rPr>
              <a:t>Nobel Prize in Physics 2017</a:t>
            </a:r>
            <a:r>
              <a:rPr lang="en-GB" sz="1200" b="0" i="0" kern="1200" dirty="0">
                <a:solidFill>
                  <a:schemeClr val="tx1"/>
                </a:solidFill>
                <a:effectLst/>
                <a:latin typeface="+mn-lt"/>
                <a:ea typeface="+mn-ea"/>
                <a:cs typeface="+mn-cs"/>
              </a:rPr>
              <a:t>. Since 2015, the LIGO and VIRGO Collaborations have observed multiple instances of gravitational waves due to colliding black holes (and more recently neutron stars). These observations represent decades of work and confirm what Einstein had theorized a hundred years ago.</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To communicate to the broader community, the LIGO/VIRGO Collaboration has created tutorials with </a:t>
            </a: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Notebooks that describe how to use LIGO/VIRGO data and reproduce analyses related to their </a:t>
            </a:r>
            <a:r>
              <a:rPr lang="en-GB" sz="1200" b="0" i="0" u="none" strike="noStrike" kern="1200" dirty="0">
                <a:solidFill>
                  <a:schemeClr val="tx1"/>
                </a:solidFill>
                <a:effectLst/>
                <a:latin typeface="+mn-lt"/>
                <a:ea typeface="+mn-ea"/>
                <a:cs typeface="+mn-cs"/>
                <a:hlinkClick r:id="rId6"/>
              </a:rPr>
              <a:t>academic publications</a:t>
            </a:r>
            <a:r>
              <a:rPr lang="en-GB" sz="1200" b="0" i="0" kern="1200" dirty="0">
                <a:solidFill>
                  <a:schemeClr val="tx1"/>
                </a:solidFill>
                <a:effectLst/>
                <a:latin typeface="+mn-lt"/>
                <a:ea typeface="+mn-ea"/>
                <a:cs typeface="+mn-cs"/>
              </a:rPr>
              <a:t>. Most notably, they published a tutorial for working with</a:t>
            </a:r>
            <a:r>
              <a:rPr lang="en-GB" sz="1200" b="0" i="0" u="none" strike="noStrike" kern="1200" dirty="0">
                <a:solidFill>
                  <a:schemeClr val="tx1"/>
                </a:solidFill>
                <a:effectLst/>
                <a:latin typeface="+mn-lt"/>
                <a:ea typeface="+mn-ea"/>
                <a:cs typeface="+mn-cs"/>
                <a:hlinkClick r:id="rId7"/>
              </a:rPr>
              <a:t> Binary Black Hole Data</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Binder allows any GitHub repository with </a:t>
            </a: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Notebooks to be turned into a live, runnable notebook instance that anyone in the world can access instantly. Today, LIGO makes interactive tutorials for each new gravitational wave event by posting links to Binder and Azure Notebooks so users can interact with the data and </a:t>
            </a: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Notebooks in an online environment. They are truly some of our best examples of Binder in action to date!</a:t>
            </a:r>
            <a:endParaRPr lang="en-GB" dirty="0"/>
          </a:p>
          <a:p>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55</a:t>
            </a:fld>
            <a:endParaRPr lang="en-GB"/>
          </a:p>
        </p:txBody>
      </p:sp>
    </p:spTree>
    <p:extLst>
      <p:ext uri="{BB962C8B-B14F-4D97-AF65-F5344CB8AC3E}">
        <p14:creationId xmlns:p14="http://schemas.microsoft.com/office/powerpoint/2010/main" val="75053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D7EE10-9758-410B-939A-ABB52F77C699}" type="slidenum">
              <a:rPr lang="en-GB" smtClean="0"/>
              <a:t>56</a:t>
            </a:fld>
            <a:endParaRPr lang="en-GB"/>
          </a:p>
        </p:txBody>
      </p:sp>
    </p:spTree>
    <p:extLst>
      <p:ext uri="{BB962C8B-B14F-4D97-AF65-F5344CB8AC3E}">
        <p14:creationId xmlns:p14="http://schemas.microsoft.com/office/powerpoint/2010/main" val="876288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57</a:t>
            </a:fld>
            <a:endParaRPr lang="en-GB"/>
          </a:p>
        </p:txBody>
      </p:sp>
    </p:spTree>
    <p:extLst>
      <p:ext uri="{BB962C8B-B14F-4D97-AF65-F5344CB8AC3E}">
        <p14:creationId xmlns:p14="http://schemas.microsoft.com/office/powerpoint/2010/main" val="462061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D7EE10-9758-410B-939A-ABB52F77C699}" type="slidenum">
              <a:rPr lang="en-GB" smtClean="0"/>
              <a:t>58</a:t>
            </a:fld>
            <a:endParaRPr lang="en-GB"/>
          </a:p>
        </p:txBody>
      </p:sp>
    </p:spTree>
    <p:extLst>
      <p:ext uri="{BB962C8B-B14F-4D97-AF65-F5344CB8AC3E}">
        <p14:creationId xmlns:p14="http://schemas.microsoft.com/office/powerpoint/2010/main" val="2396731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millions of users and millions of notebooks.</a:t>
            </a:r>
          </a:p>
        </p:txBody>
      </p:sp>
      <p:sp>
        <p:nvSpPr>
          <p:cNvPr id="4" name="Slide Number Placeholder 3"/>
          <p:cNvSpPr>
            <a:spLocks noGrp="1"/>
          </p:cNvSpPr>
          <p:nvPr>
            <p:ph type="sldNum" sz="quarter" idx="5"/>
          </p:nvPr>
        </p:nvSpPr>
        <p:spPr/>
        <p:txBody>
          <a:bodyPr/>
          <a:lstStyle/>
          <a:p>
            <a:fld id="{74D7EE10-9758-410B-939A-ABB52F77C699}" type="slidenum">
              <a:rPr lang="en-GB" smtClean="0"/>
              <a:t>59</a:t>
            </a:fld>
            <a:endParaRPr lang="en-GB"/>
          </a:p>
        </p:txBody>
      </p:sp>
    </p:spTree>
    <p:extLst>
      <p:ext uri="{BB962C8B-B14F-4D97-AF65-F5344CB8AC3E}">
        <p14:creationId xmlns:p14="http://schemas.microsoft.com/office/powerpoint/2010/main" val="374211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New paper based on a massive sample (n=355,358) finds that screens explain less than 0.4% of depression</a:t>
            </a:r>
            <a:r>
              <a:rPr lang="en-GB" baseline="0" dirty="0" smtClean="0"/>
              <a:t>.</a:t>
            </a:r>
          </a:p>
          <a:p>
            <a:endParaRPr lang="en-GB" baseline="0" dirty="0" smtClean="0"/>
          </a:p>
          <a:p>
            <a:r>
              <a:rPr lang="en-GB" baseline="0" dirty="0" smtClean="0"/>
              <a:t>Most analysts would agree that this effect is tiny – yet similar effect sizes using the same data are the basis for radical claims about the dangers of social media</a:t>
            </a:r>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10</a:t>
            </a:fld>
            <a:endParaRPr lang="en-GB"/>
          </a:p>
        </p:txBody>
      </p:sp>
    </p:spTree>
    <p:extLst>
      <p:ext uri="{BB962C8B-B14F-4D97-AF65-F5344CB8AC3E}">
        <p14:creationId xmlns:p14="http://schemas.microsoft.com/office/powerpoint/2010/main" val="2017992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millions of users and millions of notebooks.</a:t>
            </a:r>
          </a:p>
          <a:p>
            <a:endParaRPr lang="en-GB" dirty="0"/>
          </a:p>
          <a:p>
            <a:r>
              <a:rPr lang="en-GB" dirty="0"/>
              <a:t>Interactive textbooks</a:t>
            </a:r>
          </a:p>
          <a:p>
            <a:endParaRPr lang="en-GB" dirty="0"/>
          </a:p>
          <a:p>
            <a:r>
              <a:rPr lang="en-GB" dirty="0"/>
              <a:t>Transparent journalism – </a:t>
            </a:r>
            <a:r>
              <a:rPr lang="en-GB" dirty="0" err="1"/>
              <a:t>buzzfeed</a:t>
            </a:r>
            <a:endParaRPr lang="en-GB" dirty="0"/>
          </a:p>
        </p:txBody>
      </p:sp>
      <p:sp>
        <p:nvSpPr>
          <p:cNvPr id="4" name="Slide Number Placeholder 3"/>
          <p:cNvSpPr>
            <a:spLocks noGrp="1"/>
          </p:cNvSpPr>
          <p:nvPr>
            <p:ph type="sldNum" sz="quarter" idx="5"/>
          </p:nvPr>
        </p:nvSpPr>
        <p:spPr/>
        <p:txBody>
          <a:bodyPr/>
          <a:lstStyle/>
          <a:p>
            <a:fld id="{74D7EE10-9758-410B-939A-ABB52F77C699}" type="slidenum">
              <a:rPr lang="en-GB" smtClean="0"/>
              <a:t>60</a:t>
            </a:fld>
            <a:endParaRPr lang="en-GB"/>
          </a:p>
        </p:txBody>
      </p:sp>
    </p:spTree>
    <p:extLst>
      <p:ext uri="{BB962C8B-B14F-4D97-AF65-F5344CB8AC3E}">
        <p14:creationId xmlns:p14="http://schemas.microsoft.com/office/powerpoint/2010/main" val="46436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D7EE10-9758-410B-939A-ABB52F77C699}" type="slidenum">
              <a:rPr lang="en-GB" smtClean="0"/>
              <a:t>61</a:t>
            </a:fld>
            <a:endParaRPr lang="en-GB"/>
          </a:p>
        </p:txBody>
      </p:sp>
    </p:spTree>
    <p:extLst>
      <p:ext uri="{BB962C8B-B14F-4D97-AF65-F5344CB8AC3E}">
        <p14:creationId xmlns:p14="http://schemas.microsoft.com/office/powerpoint/2010/main" val="530890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D7EE10-9758-410B-939A-ABB52F77C699}" type="slidenum">
              <a:rPr lang="en-GB" smtClean="0"/>
              <a:t>63</a:t>
            </a:fld>
            <a:endParaRPr lang="en-GB"/>
          </a:p>
        </p:txBody>
      </p:sp>
    </p:spTree>
    <p:extLst>
      <p:ext uri="{BB962C8B-B14F-4D97-AF65-F5344CB8AC3E}">
        <p14:creationId xmlns:p14="http://schemas.microsoft.com/office/powerpoint/2010/main" val="3043074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D7EE10-9758-410B-939A-ABB52F77C699}" type="slidenum">
              <a:rPr lang="en-GB" smtClean="0"/>
              <a:t>64</a:t>
            </a:fld>
            <a:endParaRPr lang="en-GB"/>
          </a:p>
        </p:txBody>
      </p:sp>
    </p:spTree>
    <p:extLst>
      <p:ext uri="{BB962C8B-B14F-4D97-AF65-F5344CB8AC3E}">
        <p14:creationId xmlns:p14="http://schemas.microsoft.com/office/powerpoint/2010/main" val="117105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https://mybinder.org/</a:t>
            </a:r>
          </a:p>
        </p:txBody>
      </p:sp>
      <p:sp>
        <p:nvSpPr>
          <p:cNvPr id="4" name="Slide Number Placeholder 3"/>
          <p:cNvSpPr>
            <a:spLocks noGrp="1"/>
          </p:cNvSpPr>
          <p:nvPr>
            <p:ph type="sldNum" sz="quarter" idx="10"/>
          </p:nvPr>
        </p:nvSpPr>
        <p:spPr/>
        <p:txBody>
          <a:bodyPr/>
          <a:lstStyle/>
          <a:p>
            <a:fld id="{74D7EE10-9758-410B-939A-ABB52F77C699}" type="slidenum">
              <a:rPr lang="en-GB" smtClean="0"/>
              <a:t>65</a:t>
            </a:fld>
            <a:endParaRPr lang="en-GB"/>
          </a:p>
        </p:txBody>
      </p:sp>
    </p:spTree>
    <p:extLst>
      <p:ext uri="{BB962C8B-B14F-4D97-AF65-F5344CB8AC3E}">
        <p14:creationId xmlns:p14="http://schemas.microsoft.com/office/powerpoint/2010/main" val="2355576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innovative aspect of this work is that we go beyond providing the usual supplementary material and make the complete workflow openly available. We take the trailblazing step of rendering the complete workflow accessible and reproducible within a Jupyter notebook5 (Kluyver et al. 2016). Jupyter notebooks are an open source web-based application that enable researchers to author documents that include live code6 (e.g., Stata or R code), alongside data analysis outputs (e.g., modelling results, plots etc.), and documentation (e.g., narrative text describing and detailing the workflow). Jupyter notebooks have been used in Nobel Prize winning high-profile big science applications7 but are rarely used in Sociology.</a:t>
            </a:r>
          </a:p>
          <a:p>
            <a:endParaRPr lang="en-GB" dirty="0"/>
          </a:p>
          <a:p>
            <a:r>
              <a:rPr lang="en-GB" dirty="0"/>
              <a:t>In developing an open and published workflow we have drawn upon ideas advanced in computer science especially the concept ‘literate computing’, which is the weaving of a narrative directly into live computation, interleaving text with code and results in order to construct a complete piece that achieves the goals of communicating results10 (Knuth 1992). </a:t>
            </a:r>
          </a:p>
        </p:txBody>
      </p:sp>
      <p:sp>
        <p:nvSpPr>
          <p:cNvPr id="4" name="Slide Number Placeholder 3"/>
          <p:cNvSpPr>
            <a:spLocks noGrp="1"/>
          </p:cNvSpPr>
          <p:nvPr>
            <p:ph type="sldNum" sz="quarter" idx="10"/>
          </p:nvPr>
        </p:nvSpPr>
        <p:spPr/>
        <p:txBody>
          <a:bodyPr/>
          <a:lstStyle/>
          <a:p>
            <a:fld id="{496D80FB-67D3-497E-B48D-1397BC9EB267}" type="slidenum">
              <a:rPr lang="en-GB" smtClean="0"/>
              <a:t>69</a:t>
            </a:fld>
            <a:endParaRPr lang="en-GB" dirty="0"/>
          </a:p>
        </p:txBody>
      </p:sp>
    </p:spTree>
    <p:extLst>
      <p:ext uri="{BB962C8B-B14F-4D97-AF65-F5344CB8AC3E}">
        <p14:creationId xmlns:p14="http://schemas.microsoft.com/office/powerpoint/2010/main" val="1720510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6D80FB-67D3-497E-B48D-1397BC9EB267}" type="slidenum">
              <a:rPr lang="en-GB" smtClean="0"/>
              <a:t>70</a:t>
            </a:fld>
            <a:endParaRPr lang="en-GB"/>
          </a:p>
        </p:txBody>
      </p:sp>
    </p:spTree>
    <p:extLst>
      <p:ext uri="{BB962C8B-B14F-4D97-AF65-F5344CB8AC3E}">
        <p14:creationId xmlns:p14="http://schemas.microsoft.com/office/powerpoint/2010/main" val="315501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New paper based on a massive sample (n=355,358) finds that screens explain less than 0.4% of depression</a:t>
            </a:r>
            <a:r>
              <a:rPr lang="en-GB" baseline="0" dirty="0" smtClean="0"/>
              <a:t>.</a:t>
            </a:r>
          </a:p>
          <a:p>
            <a:endParaRPr lang="en-GB" baseline="0" dirty="0" smtClean="0"/>
          </a:p>
          <a:p>
            <a:r>
              <a:rPr lang="en-GB" baseline="0" dirty="0" smtClean="0"/>
              <a:t>Most analysts would agree that this effect is tiny – yet similar effect sizes using the same data are the basis for radical claims about the dangers of social media</a:t>
            </a:r>
            <a:endParaRPr lang="en-GB" dirty="0" smtClean="0"/>
          </a:p>
          <a:p>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11</a:t>
            </a:fld>
            <a:endParaRPr lang="en-GB"/>
          </a:p>
        </p:txBody>
      </p:sp>
    </p:spTree>
    <p:extLst>
      <p:ext uri="{BB962C8B-B14F-4D97-AF65-F5344CB8AC3E}">
        <p14:creationId xmlns:p14="http://schemas.microsoft.com/office/powerpoint/2010/main" val="1611742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what the Nature paper did next is particularly interesting. It examines how strongly various neutral items in these data sets were related to depression.</a:t>
            </a:r>
            <a:r>
              <a:rPr lang="en-GB" baseline="0" dirty="0" smtClean="0"/>
              <a:t> Below 1x means that the factor had the same effect as screen time. For example the effect of wearing glasses on depression is bigger than the effect of screen time, along with being left handed, bicycle use, and height.</a:t>
            </a:r>
          </a:p>
          <a:p>
            <a:endParaRPr lang="en-GB" baseline="0" dirty="0" smtClean="0"/>
          </a:p>
          <a:p>
            <a:r>
              <a:rPr lang="en-GB" baseline="0" dirty="0" smtClean="0"/>
              <a:t>So if we are to believe that screens are destroying a generation that would also mean that potatoes, not drinking milk, going to the cinema, music, religion, being tall, using a bicycle and wearing glasses are also destroying a generation.</a:t>
            </a:r>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12</a:t>
            </a:fld>
            <a:endParaRPr lang="en-GB"/>
          </a:p>
        </p:txBody>
      </p:sp>
    </p:spTree>
    <p:extLst>
      <p:ext uri="{BB962C8B-B14F-4D97-AF65-F5344CB8AC3E}">
        <p14:creationId xmlns:p14="http://schemas.microsoft.com/office/powerpoint/2010/main" val="372223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Scientists wishing to make inferences about the effect of digital technologies using these data need to make numerous decisions about how to analyse, combine and interpret measures. Taking advantages of these valuable data sets is therefore fraught with many subjective analytical decisions which can lead to a high number of researcher degrees of freedom. With nearly all decisions taken after the data are known, these are not apparent to those reading</a:t>
            </a:r>
            <a:r>
              <a:rPr lang="en-GB" baseline="0" dirty="0" smtClean="0"/>
              <a:t> the published paper highlighting only the final analytical pathway.</a:t>
            </a:r>
          </a:p>
          <a:p>
            <a:endParaRPr lang="en-GB" baseline="0" dirty="0" smtClean="0"/>
          </a:p>
          <a:p>
            <a:r>
              <a:rPr lang="en-GB" baseline="0" dirty="0" smtClean="0"/>
              <a:t>Previous researchers using these data sets made many “choices” before publishing their findings. For example there are various survey items that could be used in different combinations to measure depression.</a:t>
            </a:r>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13</a:t>
            </a:fld>
            <a:endParaRPr lang="en-GB"/>
          </a:p>
        </p:txBody>
      </p:sp>
    </p:spTree>
    <p:extLst>
      <p:ext uri="{BB962C8B-B14F-4D97-AF65-F5344CB8AC3E}">
        <p14:creationId xmlns:p14="http://schemas.microsoft.com/office/powerpoint/2010/main" val="4059961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fact this is exactly what past scholars have done. Here is a breakdown of the different items</a:t>
            </a:r>
            <a:r>
              <a:rPr lang="en-GB" baseline="0" dirty="0" smtClean="0"/>
              <a:t> past scholars have used to measure the same construct using the same data.</a:t>
            </a:r>
          </a:p>
          <a:p>
            <a:endParaRPr lang="en-GB" baseline="0" dirty="0" smtClean="0"/>
          </a:p>
          <a:p>
            <a:r>
              <a:rPr lang="en-GB" baseline="0" dirty="0" smtClean="0"/>
              <a:t>Various combinations of measures can produce very different results. This is problematic as it means researchers can basically make the data appear to tell whatever story they want it to tell.</a:t>
            </a:r>
            <a:endParaRPr lang="en-GB" dirty="0"/>
          </a:p>
        </p:txBody>
      </p:sp>
      <p:sp>
        <p:nvSpPr>
          <p:cNvPr id="4" name="Slide Number Placeholder 3"/>
          <p:cNvSpPr>
            <a:spLocks noGrp="1"/>
          </p:cNvSpPr>
          <p:nvPr>
            <p:ph type="sldNum" sz="quarter" idx="10"/>
          </p:nvPr>
        </p:nvSpPr>
        <p:spPr/>
        <p:txBody>
          <a:bodyPr/>
          <a:lstStyle/>
          <a:p>
            <a:fld id="{74D7EE10-9758-410B-939A-ABB52F77C699}" type="slidenum">
              <a:rPr lang="en-GB" smtClean="0"/>
              <a:t>14</a:t>
            </a:fld>
            <a:endParaRPr lang="en-GB"/>
          </a:p>
        </p:txBody>
      </p:sp>
    </p:spTree>
    <p:extLst>
      <p:ext uri="{BB962C8B-B14F-4D97-AF65-F5344CB8AC3E}">
        <p14:creationId xmlns:p14="http://schemas.microsoft.com/office/powerpoint/2010/main" val="38592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So I wish to you—I have no more time, so I have just one wish for you—the good luck to be somewhere where you are free to maintain the kind of integrity I have described, and where you do not feel forced by a need to maintain your position in the organization, or financial support, or so on, to lose your integrity. May you have that freedom.</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We have to help early career researchers to do this stuff, and we have to reward</a:t>
            </a:r>
            <a:r>
              <a:rPr lang="en-GB" sz="1200" b="0" i="0" kern="1200" baseline="0" dirty="0" smtClean="0">
                <a:solidFill>
                  <a:schemeClr val="tx1"/>
                </a:solidFill>
                <a:effectLst/>
                <a:latin typeface="+mn-lt"/>
                <a:ea typeface="+mn-ea"/>
                <a:cs typeface="+mn-cs"/>
              </a:rPr>
              <a:t> them for it.</a:t>
            </a:r>
            <a:endParaRPr lang="en-GB" dirty="0"/>
          </a:p>
        </p:txBody>
      </p:sp>
      <p:sp>
        <p:nvSpPr>
          <p:cNvPr id="4" name="Slide Number Placeholder 3"/>
          <p:cNvSpPr>
            <a:spLocks noGrp="1"/>
          </p:cNvSpPr>
          <p:nvPr>
            <p:ph type="sldNum" sz="quarter" idx="10"/>
          </p:nvPr>
        </p:nvSpPr>
        <p:spPr/>
        <p:txBody>
          <a:bodyPr/>
          <a:lstStyle/>
          <a:p>
            <a:fld id="{496D80FB-67D3-497E-B48D-1397BC9EB267}" type="slidenum">
              <a:rPr lang="en-GB" smtClean="0"/>
              <a:t>16</a:t>
            </a:fld>
            <a:endParaRPr lang="en-GB" dirty="0"/>
          </a:p>
        </p:txBody>
      </p:sp>
    </p:spTree>
    <p:extLst>
      <p:ext uri="{BB962C8B-B14F-4D97-AF65-F5344CB8AC3E}">
        <p14:creationId xmlns:p14="http://schemas.microsoft.com/office/powerpoint/2010/main" val="2099166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195447"/>
            <a:ext cx="8229600" cy="928849"/>
          </a:xfrm>
        </p:spPr>
        <p:txBody>
          <a:bodyPr>
            <a:spAutoFit/>
          </a:bodyPr>
          <a:lstStyle>
            <a:lvl1pPr>
              <a:defRPr sz="5500" baseline="0"/>
            </a:lvl1pPr>
          </a:lstStyle>
          <a:p>
            <a:r>
              <a:rPr lang="en-GB" dirty="0"/>
              <a:t>Presentation Title</a:t>
            </a:r>
            <a:endParaRPr lang="en-US" dirty="0"/>
          </a:p>
        </p:txBody>
      </p:sp>
    </p:spTree>
    <p:extLst>
      <p:ext uri="{BB962C8B-B14F-4D97-AF65-F5344CB8AC3E}">
        <p14:creationId xmlns:p14="http://schemas.microsoft.com/office/powerpoint/2010/main" val="1077684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13"/>
          <p:cNvSpPr>
            <a:spLocks noGrp="1"/>
          </p:cNvSpPr>
          <p:nvPr>
            <p:ph type="pic" sz="quarter" idx="12" hasCustomPrompt="1"/>
          </p:nvPr>
        </p:nvSpPr>
        <p:spPr>
          <a:xfrm>
            <a:off x="5675202" y="1388843"/>
            <a:ext cx="3057841" cy="3316299"/>
          </a:xfrm>
        </p:spPr>
        <p:txBody>
          <a:bodyPr anchor="ctr">
            <a:normAutofit/>
          </a:bodyPr>
          <a:lstStyle>
            <a:lvl1pPr algn="ctr">
              <a:defRPr sz="2000" baseline="0"/>
            </a:lvl1pPr>
          </a:lstStyle>
          <a:p>
            <a:r>
              <a:rPr lang="en-US" dirty="0"/>
              <a:t>Drag image  to placeholder or click icon to add</a:t>
            </a:r>
          </a:p>
        </p:txBody>
      </p:sp>
      <p:sp>
        <p:nvSpPr>
          <p:cNvPr id="9" name="Text Placeholder 9"/>
          <p:cNvSpPr>
            <a:spLocks noGrp="1"/>
          </p:cNvSpPr>
          <p:nvPr>
            <p:ph type="body" sz="quarter" idx="10" hasCustomPrompt="1"/>
          </p:nvPr>
        </p:nvSpPr>
        <p:spPr>
          <a:xfrm>
            <a:off x="685940" y="2386977"/>
            <a:ext cx="4887120" cy="390240"/>
          </a:xfrm>
        </p:spPr>
        <p:txBody>
          <a:bodyPr>
            <a:sp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10" name="Text Placeholder 11"/>
          <p:cNvSpPr>
            <a:spLocks noGrp="1"/>
          </p:cNvSpPr>
          <p:nvPr>
            <p:ph type="body" sz="quarter" idx="11" hasCustomPrompt="1"/>
          </p:nvPr>
        </p:nvSpPr>
        <p:spPr>
          <a:xfrm>
            <a:off x="685940" y="2751046"/>
            <a:ext cx="4887120" cy="1091971"/>
          </a:xfrm>
        </p:spPr>
        <p:txBody>
          <a:bodyPr>
            <a:spAutoFit/>
          </a:bodyPr>
          <a:lstStyle>
            <a:lvl1pPr marL="0" indent="-266859">
              <a:buSzPct val="80000"/>
              <a:buFont typeface="Wingdings" charset="2"/>
              <a:buChar char="§"/>
              <a:defRPr sz="2000" cap="none"/>
            </a:lvl1pPr>
            <a:lvl2pPr>
              <a:defRPr sz="2000"/>
            </a:lvl2pPr>
            <a:lvl3pPr>
              <a:defRPr sz="1800" baseline="0"/>
            </a:lvl3pPr>
          </a:lstStyle>
          <a:p>
            <a:pPr lvl="0"/>
            <a:r>
              <a:rPr lang="en-GB" dirty="0"/>
              <a:t>Bullet text style</a:t>
            </a:r>
          </a:p>
          <a:p>
            <a:pPr lvl="1"/>
            <a:r>
              <a:rPr lang="en-GB" dirty="0"/>
              <a:t>Sub bullet</a:t>
            </a:r>
          </a:p>
          <a:p>
            <a:pPr lvl="2"/>
            <a:r>
              <a:rPr lang="en-GB" dirty="0"/>
              <a:t>Sub sub bullet</a:t>
            </a:r>
          </a:p>
        </p:txBody>
      </p:sp>
      <p:sp>
        <p:nvSpPr>
          <p:cNvPr id="8" name="Title 1"/>
          <p:cNvSpPr>
            <a:spLocks noGrp="1"/>
          </p:cNvSpPr>
          <p:nvPr>
            <p:ph type="ctrTitle" hasCustomPrompt="1"/>
          </p:nvPr>
        </p:nvSpPr>
        <p:spPr>
          <a:xfrm>
            <a:off x="685800" y="1344910"/>
            <a:ext cx="4887260" cy="667239"/>
          </a:xfrm>
        </p:spPr>
        <p:txBody>
          <a:bodyPr>
            <a:spAutoFit/>
          </a:bodyPr>
          <a:lstStyle>
            <a:lvl1pPr>
              <a:defRPr sz="3800" baseline="0"/>
            </a:lvl1pPr>
          </a:lstStyle>
          <a:p>
            <a:r>
              <a:rPr lang="en-GB" dirty="0"/>
              <a:t>Header style</a:t>
            </a:r>
            <a:endParaRPr lang="en-US" dirty="0"/>
          </a:p>
        </p:txBody>
      </p:sp>
      <p:sp>
        <p:nvSpPr>
          <p:cNvPr id="11" name="Subtitle 2"/>
          <p:cNvSpPr>
            <a:spLocks noGrp="1"/>
          </p:cNvSpPr>
          <p:nvPr>
            <p:ph type="subTitle" idx="1" hasCustomPrompt="1"/>
          </p:nvPr>
        </p:nvSpPr>
        <p:spPr>
          <a:xfrm>
            <a:off x="685800" y="1967890"/>
            <a:ext cx="4887260" cy="467184"/>
          </a:xfrm>
        </p:spPr>
        <p:txBody>
          <a:bodyPr>
            <a:sp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Tree>
    <p:extLst>
      <p:ext uri="{BB962C8B-B14F-4D97-AF65-F5344CB8AC3E}">
        <p14:creationId xmlns:p14="http://schemas.microsoft.com/office/powerpoint/2010/main" val="3188896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coal watermark and logo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1" y="1709081"/>
            <a:ext cx="8229600" cy="858044"/>
          </a:xfrm>
        </p:spPr>
        <p:txBody>
          <a:bodyPr>
            <a:spAutoFit/>
          </a:bodyPr>
          <a:lstStyle>
            <a:lvl1pPr>
              <a:defRPr sz="4900">
                <a:solidFill>
                  <a:schemeClr val="bg1"/>
                </a:solidFill>
              </a:defRPr>
            </a:lvl1pPr>
          </a:lstStyle>
          <a:p>
            <a:r>
              <a:rPr lang="en-GB" dirty="0"/>
              <a:t>Header style</a:t>
            </a:r>
            <a:endParaRPr lang="en-US" dirty="0"/>
          </a:p>
        </p:txBody>
      </p:sp>
      <p:sp>
        <p:nvSpPr>
          <p:cNvPr id="7" name="Text Placeholder 4"/>
          <p:cNvSpPr>
            <a:spLocks noGrp="1"/>
          </p:cNvSpPr>
          <p:nvPr>
            <p:ph type="body" sz="quarter" idx="10" hasCustomPrompt="1"/>
          </p:nvPr>
        </p:nvSpPr>
        <p:spPr>
          <a:xfrm>
            <a:off x="456923" y="2470263"/>
            <a:ext cx="4778117" cy="544128"/>
          </a:xfrm>
        </p:spPr>
        <p:txBody>
          <a:bodyPr>
            <a:spAutoFit/>
          </a:bodyPr>
          <a:lstStyle>
            <a:lvl1pPr>
              <a:defRPr>
                <a:solidFill>
                  <a:srgbClr val="FFFFFF"/>
                </a:solidFill>
              </a:defRPr>
            </a:lvl1pPr>
          </a:lstStyle>
          <a:p>
            <a:pPr lvl="0"/>
            <a:r>
              <a:rPr lang="en-GB" dirty="0"/>
              <a:t>Sub-header Style</a:t>
            </a:r>
          </a:p>
        </p:txBody>
      </p:sp>
    </p:spTree>
    <p:extLst>
      <p:ext uri="{BB962C8B-B14F-4D97-AF65-F5344CB8AC3E}">
        <p14:creationId xmlns:p14="http://schemas.microsoft.com/office/powerpoint/2010/main" val="1973413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coal watermark and logo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85800" y="1344910"/>
            <a:ext cx="4887260" cy="667239"/>
          </a:xfrm>
        </p:spPr>
        <p:txBody>
          <a:bodyPr>
            <a:spAutoFit/>
          </a:bodyPr>
          <a:lstStyle>
            <a:lvl1pPr>
              <a:defRPr sz="3800" baseline="0">
                <a:solidFill>
                  <a:srgbClr val="FFFFFF"/>
                </a:solidFill>
              </a:defRPr>
            </a:lvl1pPr>
          </a:lstStyle>
          <a:p>
            <a:r>
              <a:rPr lang="en-GB" dirty="0"/>
              <a:t>Header style</a:t>
            </a:r>
            <a:endParaRPr lang="en-US" dirty="0"/>
          </a:p>
        </p:txBody>
      </p:sp>
      <p:sp>
        <p:nvSpPr>
          <p:cNvPr id="7" name="Subtitle 2"/>
          <p:cNvSpPr>
            <a:spLocks noGrp="1"/>
          </p:cNvSpPr>
          <p:nvPr>
            <p:ph type="subTitle" idx="1" hasCustomPrompt="1"/>
          </p:nvPr>
        </p:nvSpPr>
        <p:spPr>
          <a:xfrm>
            <a:off x="685800" y="1967890"/>
            <a:ext cx="4887260" cy="467184"/>
          </a:xfrm>
        </p:spPr>
        <p:txBody>
          <a:bodyPr>
            <a:sp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a:solidFill>
                  <a:srgbClr val="FFFFFF"/>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9" name="Picture Placeholder 13"/>
          <p:cNvSpPr>
            <a:spLocks noGrp="1"/>
          </p:cNvSpPr>
          <p:nvPr>
            <p:ph type="pic" sz="quarter" idx="12" hasCustomPrompt="1"/>
          </p:nvPr>
        </p:nvSpPr>
        <p:spPr>
          <a:xfrm>
            <a:off x="5675202" y="1388843"/>
            <a:ext cx="3057841" cy="3316299"/>
          </a:xfrm>
        </p:spPr>
        <p:txBody>
          <a:bodyPr anchor="ctr">
            <a:normAutofit/>
          </a:bodyPr>
          <a:lstStyle>
            <a:lvl1pPr algn="ctr">
              <a:defRPr sz="2000" baseline="0">
                <a:solidFill>
                  <a:srgbClr val="FFFFFF"/>
                </a:solidFill>
              </a:defRPr>
            </a:lvl1pPr>
          </a:lstStyle>
          <a:p>
            <a:r>
              <a:rPr lang="en-US" dirty="0"/>
              <a:t>Drag image  to placeholder or click icon to add</a:t>
            </a:r>
          </a:p>
        </p:txBody>
      </p:sp>
      <p:sp>
        <p:nvSpPr>
          <p:cNvPr id="11" name="Text Placeholder 9"/>
          <p:cNvSpPr>
            <a:spLocks noGrp="1"/>
          </p:cNvSpPr>
          <p:nvPr>
            <p:ph type="body" sz="quarter" idx="10" hasCustomPrompt="1"/>
          </p:nvPr>
        </p:nvSpPr>
        <p:spPr>
          <a:xfrm>
            <a:off x="685940" y="2386977"/>
            <a:ext cx="4887120" cy="390240"/>
          </a:xfrm>
        </p:spPr>
        <p:txBody>
          <a:bodyPr>
            <a:spAutoFit/>
          </a:bodyPr>
          <a:lstStyle>
            <a:lvl1pPr>
              <a:defRPr sz="2000" cap="none" baseline="0">
                <a:solidFill>
                  <a:srgbClr val="FFFFFF"/>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12" name="Text Placeholder 11"/>
          <p:cNvSpPr>
            <a:spLocks noGrp="1"/>
          </p:cNvSpPr>
          <p:nvPr>
            <p:ph type="body" sz="quarter" idx="11" hasCustomPrompt="1"/>
          </p:nvPr>
        </p:nvSpPr>
        <p:spPr>
          <a:xfrm>
            <a:off x="685940" y="2751046"/>
            <a:ext cx="4887120" cy="1091971"/>
          </a:xfrm>
        </p:spPr>
        <p:txBody>
          <a:bodyPr>
            <a:spAutoFit/>
          </a:bodyPr>
          <a:lstStyle>
            <a:lvl1pPr marL="0" indent="-266859">
              <a:buSzPct val="80000"/>
              <a:buFont typeface="Wingdings" charset="2"/>
              <a:buChar char="§"/>
              <a:defRPr sz="2000" cap="none">
                <a:solidFill>
                  <a:srgbClr val="FFFFFF"/>
                </a:solidFill>
              </a:defRPr>
            </a:lvl1pPr>
            <a:lvl2pPr>
              <a:defRPr sz="2000">
                <a:solidFill>
                  <a:srgbClr val="FFFFFF"/>
                </a:solidFill>
              </a:defRPr>
            </a:lvl2pPr>
            <a:lvl3pPr>
              <a:defRPr sz="1800" baseline="0">
                <a:solidFill>
                  <a:srgbClr val="FFFFFF"/>
                </a:solidFill>
              </a:defRPr>
            </a:lvl3pPr>
          </a:lstStyle>
          <a:p>
            <a:pPr lvl="0"/>
            <a:r>
              <a:rPr lang="en-GB" dirty="0"/>
              <a:t>Bullet text style</a:t>
            </a:r>
          </a:p>
          <a:p>
            <a:pPr lvl="1"/>
            <a:r>
              <a:rPr lang="en-GB" dirty="0"/>
              <a:t>Sub bullet</a:t>
            </a:r>
          </a:p>
          <a:p>
            <a:pPr lvl="2"/>
            <a:r>
              <a:rPr lang="en-GB" dirty="0"/>
              <a:t>Sub sub bullet</a:t>
            </a:r>
          </a:p>
        </p:txBody>
      </p:sp>
    </p:spTree>
    <p:extLst>
      <p:ext uri="{BB962C8B-B14F-4D97-AF65-F5344CB8AC3E}">
        <p14:creationId xmlns:p14="http://schemas.microsoft.com/office/powerpoint/2010/main" val="1060888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coal watermark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57201" y="1709081"/>
            <a:ext cx="8229600" cy="858044"/>
          </a:xfrm>
        </p:spPr>
        <p:txBody>
          <a:bodyPr>
            <a:spAutoFit/>
          </a:bodyPr>
          <a:lstStyle>
            <a:lvl1pPr>
              <a:defRPr sz="4900">
                <a:solidFill>
                  <a:schemeClr val="bg1"/>
                </a:solidFill>
              </a:defRPr>
            </a:lvl1pPr>
          </a:lstStyle>
          <a:p>
            <a:r>
              <a:rPr lang="en-GB" dirty="0"/>
              <a:t>Header style</a:t>
            </a:r>
            <a:endParaRPr lang="en-US" dirty="0"/>
          </a:p>
        </p:txBody>
      </p:sp>
      <p:sp>
        <p:nvSpPr>
          <p:cNvPr id="13" name="Text Placeholder 4"/>
          <p:cNvSpPr>
            <a:spLocks noGrp="1"/>
          </p:cNvSpPr>
          <p:nvPr>
            <p:ph type="body" sz="quarter" idx="10" hasCustomPrompt="1"/>
          </p:nvPr>
        </p:nvSpPr>
        <p:spPr>
          <a:xfrm>
            <a:off x="456923" y="2470263"/>
            <a:ext cx="4778117" cy="544128"/>
          </a:xfrm>
        </p:spPr>
        <p:txBody>
          <a:bodyPr>
            <a:spAutoFit/>
          </a:bodyPr>
          <a:lstStyle>
            <a:lvl1pPr>
              <a:defRPr>
                <a:solidFill>
                  <a:srgbClr val="FFFFFF"/>
                </a:solidFill>
              </a:defRPr>
            </a:lvl1pPr>
          </a:lstStyle>
          <a:p>
            <a:pPr lvl="0"/>
            <a:r>
              <a:rPr lang="en-GB" dirty="0"/>
              <a:t>Sub-header Style</a:t>
            </a:r>
          </a:p>
        </p:txBody>
      </p:sp>
    </p:spTree>
    <p:extLst>
      <p:ext uri="{BB962C8B-B14F-4D97-AF65-F5344CB8AC3E}">
        <p14:creationId xmlns:p14="http://schemas.microsoft.com/office/powerpoint/2010/main" val="4257488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coal watermark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13"/>
          <p:cNvSpPr>
            <a:spLocks noGrp="1"/>
          </p:cNvSpPr>
          <p:nvPr>
            <p:ph type="pic" sz="quarter" idx="12" hasCustomPrompt="1"/>
          </p:nvPr>
        </p:nvSpPr>
        <p:spPr>
          <a:xfrm>
            <a:off x="5675202" y="1388843"/>
            <a:ext cx="3057841" cy="3316299"/>
          </a:xfrm>
        </p:spPr>
        <p:txBody>
          <a:bodyPr anchor="ctr">
            <a:normAutofit/>
          </a:bodyPr>
          <a:lstStyle>
            <a:lvl1pPr algn="ctr">
              <a:defRPr sz="2000" baseline="0">
                <a:solidFill>
                  <a:srgbClr val="FFFFFF"/>
                </a:solidFill>
              </a:defRPr>
            </a:lvl1pPr>
          </a:lstStyle>
          <a:p>
            <a:r>
              <a:rPr lang="en-US" dirty="0"/>
              <a:t>Drag image  to placeholder or click icon to add</a:t>
            </a:r>
          </a:p>
        </p:txBody>
      </p:sp>
      <p:sp>
        <p:nvSpPr>
          <p:cNvPr id="8" name="Title 1"/>
          <p:cNvSpPr>
            <a:spLocks noGrp="1"/>
          </p:cNvSpPr>
          <p:nvPr>
            <p:ph type="ctrTitle" hasCustomPrompt="1"/>
          </p:nvPr>
        </p:nvSpPr>
        <p:spPr>
          <a:xfrm>
            <a:off x="685800" y="1344910"/>
            <a:ext cx="4887260" cy="667239"/>
          </a:xfrm>
        </p:spPr>
        <p:txBody>
          <a:bodyPr>
            <a:spAutoFit/>
          </a:bodyPr>
          <a:lstStyle>
            <a:lvl1pPr>
              <a:defRPr sz="3800" baseline="0">
                <a:solidFill>
                  <a:srgbClr val="FFFFFF"/>
                </a:solidFill>
              </a:defRPr>
            </a:lvl1pPr>
          </a:lstStyle>
          <a:p>
            <a:r>
              <a:rPr lang="en-GB" dirty="0"/>
              <a:t>Header style</a:t>
            </a:r>
            <a:endParaRPr lang="en-US" dirty="0"/>
          </a:p>
        </p:txBody>
      </p:sp>
      <p:sp>
        <p:nvSpPr>
          <p:cNvPr id="10" name="Subtitle 2"/>
          <p:cNvSpPr>
            <a:spLocks noGrp="1"/>
          </p:cNvSpPr>
          <p:nvPr>
            <p:ph type="subTitle" idx="1" hasCustomPrompt="1"/>
          </p:nvPr>
        </p:nvSpPr>
        <p:spPr>
          <a:xfrm>
            <a:off x="685800" y="1967890"/>
            <a:ext cx="4887260" cy="467184"/>
          </a:xfrm>
        </p:spPr>
        <p:txBody>
          <a:bodyPr>
            <a:sp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a:solidFill>
                  <a:srgbClr val="FFFFFF"/>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3" name="Text Placeholder 9"/>
          <p:cNvSpPr>
            <a:spLocks noGrp="1"/>
          </p:cNvSpPr>
          <p:nvPr>
            <p:ph type="body" sz="quarter" idx="10" hasCustomPrompt="1"/>
          </p:nvPr>
        </p:nvSpPr>
        <p:spPr>
          <a:xfrm>
            <a:off x="685940" y="2386977"/>
            <a:ext cx="4887120" cy="390240"/>
          </a:xfrm>
        </p:spPr>
        <p:txBody>
          <a:bodyPr>
            <a:spAutoFit/>
          </a:bodyPr>
          <a:lstStyle>
            <a:lvl1pPr>
              <a:defRPr sz="2000" cap="none" baseline="0">
                <a:solidFill>
                  <a:srgbClr val="FFFFFF"/>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14" name="Text Placeholder 11"/>
          <p:cNvSpPr>
            <a:spLocks noGrp="1"/>
          </p:cNvSpPr>
          <p:nvPr>
            <p:ph type="body" sz="quarter" idx="11" hasCustomPrompt="1"/>
          </p:nvPr>
        </p:nvSpPr>
        <p:spPr>
          <a:xfrm>
            <a:off x="685940" y="2751046"/>
            <a:ext cx="4887120" cy="1091971"/>
          </a:xfrm>
        </p:spPr>
        <p:txBody>
          <a:bodyPr>
            <a:spAutoFit/>
          </a:bodyPr>
          <a:lstStyle>
            <a:lvl1pPr marL="0" indent="-266859">
              <a:buSzPct val="80000"/>
              <a:buFont typeface="Wingdings" charset="2"/>
              <a:buChar char="§"/>
              <a:defRPr sz="2000" cap="none">
                <a:solidFill>
                  <a:srgbClr val="FFFFFF"/>
                </a:solidFill>
              </a:defRPr>
            </a:lvl1pPr>
            <a:lvl2pPr>
              <a:defRPr sz="2000">
                <a:solidFill>
                  <a:srgbClr val="FFFFFF"/>
                </a:solidFill>
              </a:defRPr>
            </a:lvl2pPr>
            <a:lvl3pPr>
              <a:defRPr sz="1800" baseline="0">
                <a:solidFill>
                  <a:srgbClr val="FFFFFF"/>
                </a:solidFill>
              </a:defRPr>
            </a:lvl3pPr>
          </a:lstStyle>
          <a:p>
            <a:pPr lvl="0"/>
            <a:r>
              <a:rPr lang="en-GB" dirty="0"/>
              <a:t>Bullet text style</a:t>
            </a:r>
          </a:p>
          <a:p>
            <a:pPr lvl="1"/>
            <a:r>
              <a:rPr lang="en-GB" dirty="0"/>
              <a:t>Sub bullet</a:t>
            </a:r>
          </a:p>
          <a:p>
            <a:pPr lvl="2"/>
            <a:r>
              <a:rPr lang="en-GB" dirty="0"/>
              <a:t>Sub sub bullet</a:t>
            </a:r>
          </a:p>
        </p:txBody>
      </p:sp>
    </p:spTree>
    <p:extLst>
      <p:ext uri="{BB962C8B-B14F-4D97-AF65-F5344CB8AC3E}">
        <p14:creationId xmlns:p14="http://schemas.microsoft.com/office/powerpoint/2010/main" val="2529865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coal logo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1" y="1709081"/>
            <a:ext cx="8229600" cy="858044"/>
          </a:xfrm>
        </p:spPr>
        <p:txBody>
          <a:bodyPr>
            <a:spAutoFit/>
          </a:bodyPr>
          <a:lstStyle>
            <a:lvl1pPr>
              <a:defRPr sz="4900">
                <a:solidFill>
                  <a:schemeClr val="bg1"/>
                </a:solidFill>
              </a:defRPr>
            </a:lvl1pPr>
          </a:lstStyle>
          <a:p>
            <a:r>
              <a:rPr lang="en-GB" dirty="0"/>
              <a:t>Header style</a:t>
            </a:r>
            <a:endParaRPr lang="en-US" dirty="0"/>
          </a:p>
        </p:txBody>
      </p:sp>
      <p:sp>
        <p:nvSpPr>
          <p:cNvPr id="5" name="Text Placeholder 4"/>
          <p:cNvSpPr>
            <a:spLocks noGrp="1"/>
          </p:cNvSpPr>
          <p:nvPr>
            <p:ph type="body" sz="quarter" idx="10" hasCustomPrompt="1"/>
          </p:nvPr>
        </p:nvSpPr>
        <p:spPr>
          <a:xfrm>
            <a:off x="456923" y="2470263"/>
            <a:ext cx="4778117" cy="544128"/>
          </a:xfrm>
        </p:spPr>
        <p:txBody>
          <a:bodyPr>
            <a:spAutoFit/>
          </a:bodyPr>
          <a:lstStyle>
            <a:lvl1pPr>
              <a:defRPr>
                <a:solidFill>
                  <a:srgbClr val="FFFFFF"/>
                </a:solidFill>
              </a:defRPr>
            </a:lvl1pPr>
          </a:lstStyle>
          <a:p>
            <a:pPr lvl="0"/>
            <a:r>
              <a:rPr lang="en-GB" dirty="0"/>
              <a:t>Sub-header Style</a:t>
            </a:r>
          </a:p>
        </p:txBody>
      </p:sp>
    </p:spTree>
    <p:extLst>
      <p:ext uri="{BB962C8B-B14F-4D97-AF65-F5344CB8AC3E}">
        <p14:creationId xmlns:p14="http://schemas.microsoft.com/office/powerpoint/2010/main" val="700782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coal logo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13"/>
          <p:cNvSpPr>
            <a:spLocks noGrp="1"/>
          </p:cNvSpPr>
          <p:nvPr>
            <p:ph type="pic" sz="quarter" idx="12" hasCustomPrompt="1"/>
          </p:nvPr>
        </p:nvSpPr>
        <p:spPr>
          <a:xfrm>
            <a:off x="5675202" y="1388843"/>
            <a:ext cx="3057841" cy="3316299"/>
          </a:xfrm>
        </p:spPr>
        <p:txBody>
          <a:bodyPr anchor="ctr">
            <a:normAutofit/>
          </a:bodyPr>
          <a:lstStyle>
            <a:lvl1pPr algn="ctr">
              <a:defRPr sz="2000" baseline="0">
                <a:solidFill>
                  <a:srgbClr val="FFFFFF"/>
                </a:solidFill>
              </a:defRPr>
            </a:lvl1pPr>
          </a:lstStyle>
          <a:p>
            <a:r>
              <a:rPr lang="en-US" dirty="0"/>
              <a:t>Drag image  to placeholder or click icon to add</a:t>
            </a:r>
          </a:p>
        </p:txBody>
      </p:sp>
      <p:sp>
        <p:nvSpPr>
          <p:cNvPr id="8" name="Title 1"/>
          <p:cNvSpPr>
            <a:spLocks noGrp="1"/>
          </p:cNvSpPr>
          <p:nvPr>
            <p:ph type="ctrTitle" hasCustomPrompt="1"/>
          </p:nvPr>
        </p:nvSpPr>
        <p:spPr>
          <a:xfrm>
            <a:off x="685800" y="1344910"/>
            <a:ext cx="4887260" cy="667239"/>
          </a:xfrm>
        </p:spPr>
        <p:txBody>
          <a:bodyPr>
            <a:spAutoFit/>
          </a:bodyPr>
          <a:lstStyle>
            <a:lvl1pPr>
              <a:defRPr sz="3800" baseline="0">
                <a:solidFill>
                  <a:srgbClr val="FFFFFF"/>
                </a:solidFill>
              </a:defRPr>
            </a:lvl1pPr>
          </a:lstStyle>
          <a:p>
            <a:r>
              <a:rPr lang="en-GB" dirty="0"/>
              <a:t>Header style</a:t>
            </a:r>
            <a:endParaRPr lang="en-US" dirty="0"/>
          </a:p>
        </p:txBody>
      </p:sp>
      <p:sp>
        <p:nvSpPr>
          <p:cNvPr id="10" name="Subtitle 2"/>
          <p:cNvSpPr>
            <a:spLocks noGrp="1"/>
          </p:cNvSpPr>
          <p:nvPr>
            <p:ph type="subTitle" idx="1" hasCustomPrompt="1"/>
          </p:nvPr>
        </p:nvSpPr>
        <p:spPr>
          <a:xfrm>
            <a:off x="685800" y="1967890"/>
            <a:ext cx="4887260" cy="467184"/>
          </a:xfrm>
        </p:spPr>
        <p:txBody>
          <a:bodyPr>
            <a:sp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a:solidFill>
                  <a:srgbClr val="FFFFFF"/>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3" name="Text Placeholder 9"/>
          <p:cNvSpPr>
            <a:spLocks noGrp="1"/>
          </p:cNvSpPr>
          <p:nvPr>
            <p:ph type="body" sz="quarter" idx="10" hasCustomPrompt="1"/>
          </p:nvPr>
        </p:nvSpPr>
        <p:spPr>
          <a:xfrm>
            <a:off x="685940" y="2386977"/>
            <a:ext cx="4887120" cy="390240"/>
          </a:xfrm>
        </p:spPr>
        <p:txBody>
          <a:bodyPr>
            <a:spAutoFit/>
          </a:bodyPr>
          <a:lstStyle>
            <a:lvl1pPr>
              <a:defRPr sz="2000" cap="none" baseline="0">
                <a:solidFill>
                  <a:srgbClr val="FFFFFF"/>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14" name="Text Placeholder 11"/>
          <p:cNvSpPr>
            <a:spLocks noGrp="1"/>
          </p:cNvSpPr>
          <p:nvPr>
            <p:ph type="body" sz="quarter" idx="11" hasCustomPrompt="1"/>
          </p:nvPr>
        </p:nvSpPr>
        <p:spPr>
          <a:xfrm>
            <a:off x="685940" y="2751046"/>
            <a:ext cx="4887120" cy="1091971"/>
          </a:xfrm>
        </p:spPr>
        <p:txBody>
          <a:bodyPr>
            <a:spAutoFit/>
          </a:bodyPr>
          <a:lstStyle>
            <a:lvl1pPr marL="0" indent="-266859">
              <a:buSzPct val="80000"/>
              <a:buFont typeface="Wingdings" charset="2"/>
              <a:buChar char="§"/>
              <a:defRPr sz="2000" cap="none">
                <a:solidFill>
                  <a:srgbClr val="FFFFFF"/>
                </a:solidFill>
              </a:defRPr>
            </a:lvl1pPr>
            <a:lvl2pPr>
              <a:defRPr sz="2000">
                <a:solidFill>
                  <a:srgbClr val="FFFFFF"/>
                </a:solidFill>
              </a:defRPr>
            </a:lvl2pPr>
            <a:lvl3pPr>
              <a:defRPr sz="1800" baseline="0">
                <a:solidFill>
                  <a:srgbClr val="FFFFFF"/>
                </a:solidFill>
              </a:defRPr>
            </a:lvl3pPr>
          </a:lstStyle>
          <a:p>
            <a:pPr lvl="0"/>
            <a:r>
              <a:rPr lang="en-GB" dirty="0"/>
              <a:t>Bullet text style</a:t>
            </a:r>
          </a:p>
          <a:p>
            <a:pPr lvl="1"/>
            <a:r>
              <a:rPr lang="en-GB" dirty="0"/>
              <a:t>Sub bullet</a:t>
            </a:r>
          </a:p>
          <a:p>
            <a:pPr lvl="2"/>
            <a:r>
              <a:rPr lang="en-GB" dirty="0"/>
              <a:t>Sub sub bullet</a:t>
            </a:r>
          </a:p>
        </p:txBody>
      </p:sp>
    </p:spTree>
    <p:extLst>
      <p:ext uri="{BB962C8B-B14F-4D97-AF65-F5344CB8AC3E}">
        <p14:creationId xmlns:p14="http://schemas.microsoft.com/office/powerpoint/2010/main" val="1082600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coal Simpl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1" y="1709081"/>
            <a:ext cx="8229600" cy="858044"/>
          </a:xfrm>
        </p:spPr>
        <p:txBody>
          <a:bodyPr>
            <a:spAutoFit/>
          </a:bodyPr>
          <a:lstStyle>
            <a:lvl1pPr>
              <a:defRPr sz="4900">
                <a:solidFill>
                  <a:schemeClr val="bg1"/>
                </a:solidFill>
              </a:defRPr>
            </a:lvl1pPr>
          </a:lstStyle>
          <a:p>
            <a:r>
              <a:rPr lang="en-GB" dirty="0"/>
              <a:t>Header style</a:t>
            </a:r>
            <a:endParaRPr lang="en-US" dirty="0"/>
          </a:p>
        </p:txBody>
      </p:sp>
      <p:sp>
        <p:nvSpPr>
          <p:cNvPr id="5" name="Text Placeholder 4"/>
          <p:cNvSpPr>
            <a:spLocks noGrp="1"/>
          </p:cNvSpPr>
          <p:nvPr>
            <p:ph type="body" sz="quarter" idx="10" hasCustomPrompt="1"/>
          </p:nvPr>
        </p:nvSpPr>
        <p:spPr>
          <a:xfrm>
            <a:off x="456923" y="2470263"/>
            <a:ext cx="4778117" cy="544128"/>
          </a:xfrm>
        </p:spPr>
        <p:txBody>
          <a:bodyPr>
            <a:spAutoFit/>
          </a:bodyPr>
          <a:lstStyle>
            <a:lvl1pPr>
              <a:defRPr>
                <a:solidFill>
                  <a:srgbClr val="FFFFFF"/>
                </a:solidFill>
              </a:defRPr>
            </a:lvl1pPr>
          </a:lstStyle>
          <a:p>
            <a:pPr lvl="0"/>
            <a:r>
              <a:rPr lang="en-GB" dirty="0"/>
              <a:t>Sub-header Style</a:t>
            </a:r>
          </a:p>
        </p:txBody>
      </p:sp>
    </p:spTree>
    <p:extLst>
      <p:ext uri="{BB962C8B-B14F-4D97-AF65-F5344CB8AC3E}">
        <p14:creationId xmlns:p14="http://schemas.microsoft.com/office/powerpoint/2010/main" val="8319520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coal Simpl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13"/>
          <p:cNvSpPr>
            <a:spLocks noGrp="1"/>
          </p:cNvSpPr>
          <p:nvPr>
            <p:ph type="pic" sz="quarter" idx="12" hasCustomPrompt="1"/>
          </p:nvPr>
        </p:nvSpPr>
        <p:spPr>
          <a:xfrm>
            <a:off x="5675202" y="1388843"/>
            <a:ext cx="3057841" cy="3316299"/>
          </a:xfrm>
        </p:spPr>
        <p:txBody>
          <a:bodyPr anchor="ctr">
            <a:normAutofit/>
          </a:bodyPr>
          <a:lstStyle>
            <a:lvl1pPr algn="ctr">
              <a:defRPr sz="2000" baseline="0">
                <a:solidFill>
                  <a:srgbClr val="FFFFFF"/>
                </a:solidFill>
              </a:defRPr>
            </a:lvl1pPr>
          </a:lstStyle>
          <a:p>
            <a:r>
              <a:rPr lang="en-US" dirty="0"/>
              <a:t>Drag image  to placeholder or click icon to add</a:t>
            </a:r>
          </a:p>
        </p:txBody>
      </p:sp>
      <p:sp>
        <p:nvSpPr>
          <p:cNvPr id="8" name="Title 1"/>
          <p:cNvSpPr>
            <a:spLocks noGrp="1"/>
          </p:cNvSpPr>
          <p:nvPr>
            <p:ph type="ctrTitle" hasCustomPrompt="1"/>
          </p:nvPr>
        </p:nvSpPr>
        <p:spPr>
          <a:xfrm>
            <a:off x="685800" y="1344910"/>
            <a:ext cx="4887260" cy="667239"/>
          </a:xfrm>
        </p:spPr>
        <p:txBody>
          <a:bodyPr>
            <a:spAutoFit/>
          </a:bodyPr>
          <a:lstStyle>
            <a:lvl1pPr>
              <a:defRPr sz="3800" baseline="0">
                <a:solidFill>
                  <a:srgbClr val="FFFFFF"/>
                </a:solidFill>
              </a:defRPr>
            </a:lvl1pPr>
          </a:lstStyle>
          <a:p>
            <a:r>
              <a:rPr lang="en-GB" dirty="0"/>
              <a:t>Header style</a:t>
            </a:r>
            <a:endParaRPr lang="en-US" dirty="0"/>
          </a:p>
        </p:txBody>
      </p:sp>
      <p:sp>
        <p:nvSpPr>
          <p:cNvPr id="10" name="Subtitle 2"/>
          <p:cNvSpPr>
            <a:spLocks noGrp="1"/>
          </p:cNvSpPr>
          <p:nvPr>
            <p:ph type="subTitle" idx="1" hasCustomPrompt="1"/>
          </p:nvPr>
        </p:nvSpPr>
        <p:spPr>
          <a:xfrm>
            <a:off x="685800" y="1967890"/>
            <a:ext cx="4887260" cy="467184"/>
          </a:xfrm>
        </p:spPr>
        <p:txBody>
          <a:bodyPr>
            <a:sp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a:solidFill>
                  <a:srgbClr val="FFFFFF"/>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3" name="Text Placeholder 9"/>
          <p:cNvSpPr>
            <a:spLocks noGrp="1"/>
          </p:cNvSpPr>
          <p:nvPr>
            <p:ph type="body" sz="quarter" idx="10" hasCustomPrompt="1"/>
          </p:nvPr>
        </p:nvSpPr>
        <p:spPr>
          <a:xfrm>
            <a:off x="685940" y="2386977"/>
            <a:ext cx="4887120" cy="390240"/>
          </a:xfrm>
        </p:spPr>
        <p:txBody>
          <a:bodyPr>
            <a:spAutoFit/>
          </a:bodyPr>
          <a:lstStyle>
            <a:lvl1pPr>
              <a:defRPr sz="2000" cap="none" baseline="0">
                <a:solidFill>
                  <a:srgbClr val="FFFFFF"/>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14" name="Text Placeholder 11"/>
          <p:cNvSpPr>
            <a:spLocks noGrp="1"/>
          </p:cNvSpPr>
          <p:nvPr>
            <p:ph type="body" sz="quarter" idx="11" hasCustomPrompt="1"/>
          </p:nvPr>
        </p:nvSpPr>
        <p:spPr>
          <a:xfrm>
            <a:off x="685940" y="2751046"/>
            <a:ext cx="4887120" cy="1091971"/>
          </a:xfrm>
        </p:spPr>
        <p:txBody>
          <a:bodyPr>
            <a:spAutoFit/>
          </a:bodyPr>
          <a:lstStyle>
            <a:lvl1pPr marL="0" indent="-266859">
              <a:buSzPct val="80000"/>
              <a:buFont typeface="Wingdings" charset="2"/>
              <a:buChar char="§"/>
              <a:defRPr sz="2000" cap="none">
                <a:solidFill>
                  <a:srgbClr val="FFFFFF"/>
                </a:solidFill>
              </a:defRPr>
            </a:lvl1pPr>
            <a:lvl2pPr>
              <a:defRPr sz="2000">
                <a:solidFill>
                  <a:srgbClr val="FFFFFF"/>
                </a:solidFill>
              </a:defRPr>
            </a:lvl2pPr>
            <a:lvl3pPr>
              <a:defRPr sz="1800" baseline="0">
                <a:solidFill>
                  <a:srgbClr val="FFFFFF"/>
                </a:solidFill>
              </a:defRPr>
            </a:lvl3pPr>
          </a:lstStyle>
          <a:p>
            <a:pPr lvl="0"/>
            <a:r>
              <a:rPr lang="en-GB" dirty="0"/>
              <a:t>Bullet text style</a:t>
            </a:r>
          </a:p>
          <a:p>
            <a:pPr lvl="1"/>
            <a:r>
              <a:rPr lang="en-GB" dirty="0"/>
              <a:t>Sub bullet</a:t>
            </a:r>
          </a:p>
          <a:p>
            <a:pPr lvl="2"/>
            <a:r>
              <a:rPr lang="en-GB" dirty="0"/>
              <a:t>Sub sub bullet</a:t>
            </a:r>
          </a:p>
        </p:txBody>
      </p:sp>
    </p:spTree>
    <p:extLst>
      <p:ext uri="{BB962C8B-B14F-4D97-AF65-F5344CB8AC3E}">
        <p14:creationId xmlns:p14="http://schemas.microsoft.com/office/powerpoint/2010/main" val="2866713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size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1"/>
            <a:ext cx="9144000" cy="5148263"/>
          </a:xfrm>
        </p:spPr>
        <p:txBody>
          <a:bodyPr anchor="ctr"/>
          <a:lstStyle>
            <a:lvl1pPr marL="0" marR="0" indent="0" algn="ctr" defTabSz="408331" rtl="0" eaLnBrk="1" fontAlgn="auto" latinLnBrk="0" hangingPunct="1">
              <a:lnSpc>
                <a:spcPct val="100000"/>
              </a:lnSpc>
              <a:spcBef>
                <a:spcPct val="20000"/>
              </a:spcBef>
              <a:spcAft>
                <a:spcPts val="0"/>
              </a:spcAft>
              <a:buClrTx/>
              <a:buSzTx/>
              <a:buFont typeface="Arial"/>
              <a:buNone/>
              <a:tabLst/>
              <a:defRPr/>
            </a:lvl1pPr>
          </a:lstStyle>
          <a:p>
            <a:r>
              <a:rPr lang="en-US" dirty="0"/>
              <a:t>Drag image  to placeholder </a:t>
            </a:r>
            <a:br>
              <a:rPr lang="en-US" dirty="0"/>
            </a:br>
            <a:r>
              <a:rPr lang="en-US" dirty="0"/>
              <a:t>or click icon to add</a:t>
            </a:r>
          </a:p>
          <a:p>
            <a:endParaRPr lang="en-US" dirty="0"/>
          </a:p>
        </p:txBody>
      </p:sp>
    </p:spTree>
    <p:extLst>
      <p:ext uri="{BB962C8B-B14F-4D97-AF65-F5344CB8AC3E}">
        <p14:creationId xmlns:p14="http://schemas.microsoft.com/office/powerpoint/2010/main" val="4248196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termark and logo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900"/>
            </a:lvl1pPr>
          </a:lstStyle>
          <a:p>
            <a:r>
              <a:rPr lang="en-GB" dirty="0"/>
              <a:t>Header style</a:t>
            </a:r>
            <a:endParaRPr lang="en-US" dirty="0"/>
          </a:p>
        </p:txBody>
      </p:sp>
      <p:sp>
        <p:nvSpPr>
          <p:cNvPr id="5" name="Text Placeholder 4"/>
          <p:cNvSpPr>
            <a:spLocks noGrp="1"/>
          </p:cNvSpPr>
          <p:nvPr>
            <p:ph type="body" sz="quarter" idx="10" hasCustomPrompt="1"/>
          </p:nvPr>
        </p:nvSpPr>
        <p:spPr>
          <a:xfrm>
            <a:off x="456923" y="2470263"/>
            <a:ext cx="4778117" cy="544128"/>
          </a:xfrm>
        </p:spPr>
        <p:txBody>
          <a:bodyPr>
            <a:spAutoFit/>
          </a:bodyPr>
          <a:lstStyle/>
          <a:p>
            <a:pPr lvl="0"/>
            <a:r>
              <a:rPr lang="en-GB" dirty="0"/>
              <a:t>Sub-header Style</a:t>
            </a:r>
          </a:p>
        </p:txBody>
      </p:sp>
    </p:spTree>
    <p:extLst>
      <p:ext uri="{BB962C8B-B14F-4D97-AF65-F5344CB8AC3E}">
        <p14:creationId xmlns:p14="http://schemas.microsoft.com/office/powerpoint/2010/main" val="2697669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termark and logo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344910"/>
            <a:ext cx="4887260" cy="667239"/>
          </a:xfrm>
        </p:spPr>
        <p:txBody>
          <a:bodyPr>
            <a:spAutoFit/>
          </a:bodyPr>
          <a:lstStyle>
            <a:lvl1pPr>
              <a:defRPr sz="3800" baseline="0"/>
            </a:lvl1pPr>
          </a:lstStyle>
          <a:p>
            <a:r>
              <a:rPr lang="en-GB" dirty="0"/>
              <a:t>Header style</a:t>
            </a:r>
            <a:endParaRPr lang="en-US" dirty="0"/>
          </a:p>
        </p:txBody>
      </p:sp>
      <p:sp>
        <p:nvSpPr>
          <p:cNvPr id="3" name="Subtitle 2"/>
          <p:cNvSpPr>
            <a:spLocks noGrp="1"/>
          </p:cNvSpPr>
          <p:nvPr>
            <p:ph type="subTitle" idx="1" hasCustomPrompt="1"/>
          </p:nvPr>
        </p:nvSpPr>
        <p:spPr>
          <a:xfrm>
            <a:off x="685800" y="1967890"/>
            <a:ext cx="4887260" cy="467184"/>
          </a:xfrm>
        </p:spPr>
        <p:txBody>
          <a:bodyPr>
            <a:sp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0" name="Text Placeholder 9"/>
          <p:cNvSpPr>
            <a:spLocks noGrp="1"/>
          </p:cNvSpPr>
          <p:nvPr>
            <p:ph type="body" sz="quarter" idx="10" hasCustomPrompt="1"/>
          </p:nvPr>
        </p:nvSpPr>
        <p:spPr>
          <a:xfrm>
            <a:off x="685940" y="2386977"/>
            <a:ext cx="4887120" cy="390240"/>
          </a:xfrm>
        </p:spPr>
        <p:txBody>
          <a:bodyPr>
            <a:sp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12" name="Text Placeholder 11"/>
          <p:cNvSpPr>
            <a:spLocks noGrp="1"/>
          </p:cNvSpPr>
          <p:nvPr>
            <p:ph type="body" sz="quarter" idx="11" hasCustomPrompt="1"/>
          </p:nvPr>
        </p:nvSpPr>
        <p:spPr>
          <a:xfrm>
            <a:off x="685940" y="2751046"/>
            <a:ext cx="4887120" cy="1091971"/>
          </a:xfrm>
        </p:spPr>
        <p:txBody>
          <a:bodyPr>
            <a:spAutoFit/>
          </a:bodyPr>
          <a:lstStyle>
            <a:lvl1pPr marL="0" indent="-266859">
              <a:buSzPct val="80000"/>
              <a:buFont typeface="Wingdings" charset="2"/>
              <a:buChar char="§"/>
              <a:defRPr sz="2000" cap="none"/>
            </a:lvl1pPr>
            <a:lvl2pPr>
              <a:defRPr sz="2000"/>
            </a:lvl2pPr>
            <a:lvl3pPr>
              <a:defRPr sz="1800" baseline="0"/>
            </a:lvl3pPr>
          </a:lstStyle>
          <a:p>
            <a:pPr lvl="0"/>
            <a:r>
              <a:rPr lang="en-GB" dirty="0"/>
              <a:t>Bullet text style</a:t>
            </a:r>
          </a:p>
          <a:p>
            <a:pPr lvl="1"/>
            <a:r>
              <a:rPr lang="en-GB" dirty="0"/>
              <a:t>Sub bullet</a:t>
            </a:r>
          </a:p>
          <a:p>
            <a:pPr lvl="2"/>
            <a:r>
              <a:rPr lang="en-GB" dirty="0"/>
              <a:t>Sub sub bullet</a:t>
            </a:r>
          </a:p>
        </p:txBody>
      </p:sp>
      <p:sp>
        <p:nvSpPr>
          <p:cNvPr id="15" name="Picture Placeholder 13"/>
          <p:cNvSpPr>
            <a:spLocks noGrp="1"/>
          </p:cNvSpPr>
          <p:nvPr>
            <p:ph type="pic" sz="quarter" idx="12" hasCustomPrompt="1"/>
          </p:nvPr>
        </p:nvSpPr>
        <p:spPr>
          <a:xfrm>
            <a:off x="5675202" y="1388843"/>
            <a:ext cx="3057841" cy="3316299"/>
          </a:xfrm>
        </p:spPr>
        <p:txBody>
          <a:bodyPr anchor="ctr">
            <a:normAutofit/>
          </a:bodyPr>
          <a:lstStyle>
            <a:lvl1pPr algn="ctr">
              <a:defRPr sz="2000" baseline="0"/>
            </a:lvl1pPr>
          </a:lstStyle>
          <a:p>
            <a:r>
              <a:rPr lang="en-US" dirty="0"/>
              <a:t>Drag image  to placeholder or click icon to add</a:t>
            </a:r>
          </a:p>
        </p:txBody>
      </p:sp>
    </p:spTree>
    <p:extLst>
      <p:ext uri="{BB962C8B-B14F-4D97-AF65-F5344CB8AC3E}">
        <p14:creationId xmlns:p14="http://schemas.microsoft.com/office/powerpoint/2010/main" val="3145673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termark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1" y="1709081"/>
            <a:ext cx="8229600" cy="858044"/>
          </a:xfrm>
        </p:spPr>
        <p:txBody>
          <a:bodyPr>
            <a:spAutoFit/>
          </a:bodyPr>
          <a:lstStyle>
            <a:lvl1pPr>
              <a:defRPr sz="4900"/>
            </a:lvl1pPr>
          </a:lstStyle>
          <a:p>
            <a:r>
              <a:rPr lang="en-GB" dirty="0"/>
              <a:t>Header style</a:t>
            </a:r>
            <a:endParaRPr lang="en-US" dirty="0"/>
          </a:p>
        </p:txBody>
      </p:sp>
      <p:sp>
        <p:nvSpPr>
          <p:cNvPr id="10" name="Text Placeholder 4"/>
          <p:cNvSpPr>
            <a:spLocks noGrp="1"/>
          </p:cNvSpPr>
          <p:nvPr>
            <p:ph type="body" sz="quarter" idx="10" hasCustomPrompt="1"/>
          </p:nvPr>
        </p:nvSpPr>
        <p:spPr>
          <a:xfrm>
            <a:off x="456923" y="2470263"/>
            <a:ext cx="4778117" cy="1009381"/>
          </a:xfrm>
        </p:spPr>
        <p:txBody>
          <a:bodyPr/>
          <a:lstStyle/>
          <a:p>
            <a:pPr lvl="0"/>
            <a:r>
              <a:rPr lang="en-GB" dirty="0"/>
              <a:t>Sub-header Style</a:t>
            </a:r>
          </a:p>
        </p:txBody>
      </p:sp>
    </p:spTree>
    <p:extLst>
      <p:ext uri="{BB962C8B-B14F-4D97-AF65-F5344CB8AC3E}">
        <p14:creationId xmlns:p14="http://schemas.microsoft.com/office/powerpoint/2010/main" val="14608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termark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685800" y="1344910"/>
            <a:ext cx="4887260" cy="667239"/>
          </a:xfrm>
        </p:spPr>
        <p:txBody>
          <a:bodyPr>
            <a:spAutoFit/>
          </a:bodyPr>
          <a:lstStyle>
            <a:lvl1pPr>
              <a:defRPr sz="3800" baseline="0"/>
            </a:lvl1pPr>
          </a:lstStyle>
          <a:p>
            <a:r>
              <a:rPr lang="en-GB" dirty="0"/>
              <a:t>Header style</a:t>
            </a:r>
            <a:endParaRPr lang="en-US" dirty="0"/>
          </a:p>
        </p:txBody>
      </p:sp>
      <p:sp>
        <p:nvSpPr>
          <p:cNvPr id="5" name="Subtitle 2"/>
          <p:cNvSpPr>
            <a:spLocks noGrp="1"/>
          </p:cNvSpPr>
          <p:nvPr>
            <p:ph type="subTitle" idx="1" hasCustomPrompt="1"/>
          </p:nvPr>
        </p:nvSpPr>
        <p:spPr>
          <a:xfrm>
            <a:off x="685800" y="1967890"/>
            <a:ext cx="4887260" cy="467184"/>
          </a:xfrm>
        </p:spPr>
        <p:txBody>
          <a:bodyPr>
            <a:sp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9" name="Picture Placeholder 13"/>
          <p:cNvSpPr>
            <a:spLocks noGrp="1"/>
          </p:cNvSpPr>
          <p:nvPr>
            <p:ph type="pic" sz="quarter" idx="12" hasCustomPrompt="1"/>
          </p:nvPr>
        </p:nvSpPr>
        <p:spPr>
          <a:xfrm>
            <a:off x="5675202" y="1388843"/>
            <a:ext cx="3057841" cy="3316299"/>
          </a:xfrm>
        </p:spPr>
        <p:txBody>
          <a:bodyPr anchor="ctr">
            <a:normAutofit/>
          </a:bodyPr>
          <a:lstStyle>
            <a:lvl1pPr algn="ctr">
              <a:defRPr sz="2000" baseline="0"/>
            </a:lvl1pPr>
          </a:lstStyle>
          <a:p>
            <a:r>
              <a:rPr lang="en-US" dirty="0"/>
              <a:t>Drag image  to placeholder or click icon to add</a:t>
            </a:r>
          </a:p>
        </p:txBody>
      </p:sp>
      <p:sp>
        <p:nvSpPr>
          <p:cNvPr id="8" name="Text Placeholder 9"/>
          <p:cNvSpPr>
            <a:spLocks noGrp="1"/>
          </p:cNvSpPr>
          <p:nvPr>
            <p:ph type="body" sz="quarter" idx="10" hasCustomPrompt="1"/>
          </p:nvPr>
        </p:nvSpPr>
        <p:spPr>
          <a:xfrm>
            <a:off x="685940" y="2386977"/>
            <a:ext cx="4887120" cy="390240"/>
          </a:xfrm>
        </p:spPr>
        <p:txBody>
          <a:bodyPr>
            <a:sp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10" name="Text Placeholder 11"/>
          <p:cNvSpPr>
            <a:spLocks noGrp="1"/>
          </p:cNvSpPr>
          <p:nvPr>
            <p:ph type="body" sz="quarter" idx="11" hasCustomPrompt="1"/>
          </p:nvPr>
        </p:nvSpPr>
        <p:spPr>
          <a:xfrm>
            <a:off x="685940" y="2751046"/>
            <a:ext cx="4887120" cy="1091971"/>
          </a:xfrm>
        </p:spPr>
        <p:txBody>
          <a:bodyPr>
            <a:spAutoFit/>
          </a:bodyPr>
          <a:lstStyle>
            <a:lvl1pPr marL="0" indent="-266859">
              <a:buSzPct val="80000"/>
              <a:buFont typeface="Wingdings" charset="2"/>
              <a:buChar char="§"/>
              <a:defRPr sz="2000" cap="none"/>
            </a:lvl1pPr>
            <a:lvl2pPr>
              <a:defRPr sz="2000"/>
            </a:lvl2pPr>
            <a:lvl3pPr>
              <a:defRPr sz="1800" baseline="0"/>
            </a:lvl3pPr>
          </a:lstStyle>
          <a:p>
            <a:pPr lvl="0"/>
            <a:r>
              <a:rPr lang="en-GB" dirty="0"/>
              <a:t>Bullet text style</a:t>
            </a:r>
          </a:p>
          <a:p>
            <a:pPr lvl="1"/>
            <a:r>
              <a:rPr lang="en-GB" dirty="0"/>
              <a:t>Sub bullet</a:t>
            </a:r>
          </a:p>
          <a:p>
            <a:pPr lvl="2"/>
            <a:r>
              <a:rPr lang="en-GB" dirty="0"/>
              <a:t>Sub sub bullet</a:t>
            </a:r>
          </a:p>
        </p:txBody>
      </p:sp>
    </p:spTree>
    <p:extLst>
      <p:ext uri="{BB962C8B-B14F-4D97-AF65-F5344CB8AC3E}">
        <p14:creationId xmlns:p14="http://schemas.microsoft.com/office/powerpoint/2010/main" val="3888733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go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1" y="1709081"/>
            <a:ext cx="8229600" cy="858044"/>
          </a:xfrm>
        </p:spPr>
        <p:txBody>
          <a:bodyPr>
            <a:spAutoFit/>
          </a:bodyPr>
          <a:lstStyle>
            <a:lvl1pPr>
              <a:defRPr sz="4900"/>
            </a:lvl1pPr>
          </a:lstStyle>
          <a:p>
            <a:r>
              <a:rPr lang="en-GB" dirty="0"/>
              <a:t>Header style</a:t>
            </a:r>
            <a:endParaRPr lang="en-US" dirty="0"/>
          </a:p>
        </p:txBody>
      </p:sp>
      <p:sp>
        <p:nvSpPr>
          <p:cNvPr id="5" name="Text Placeholder 4"/>
          <p:cNvSpPr>
            <a:spLocks noGrp="1"/>
          </p:cNvSpPr>
          <p:nvPr>
            <p:ph type="body" sz="quarter" idx="10" hasCustomPrompt="1"/>
          </p:nvPr>
        </p:nvSpPr>
        <p:spPr>
          <a:xfrm>
            <a:off x="456923" y="2470263"/>
            <a:ext cx="4778117" cy="1009381"/>
          </a:xfrm>
        </p:spPr>
        <p:txBody>
          <a:bodyPr/>
          <a:lstStyle/>
          <a:p>
            <a:pPr lvl="0"/>
            <a:r>
              <a:rPr lang="en-GB" dirty="0"/>
              <a:t>Sub-header Style</a:t>
            </a:r>
          </a:p>
        </p:txBody>
      </p:sp>
    </p:spTree>
    <p:extLst>
      <p:ext uri="{BB962C8B-B14F-4D97-AF65-F5344CB8AC3E}">
        <p14:creationId xmlns:p14="http://schemas.microsoft.com/office/powerpoint/2010/main" val="3493551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ogo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13"/>
          <p:cNvSpPr>
            <a:spLocks noGrp="1"/>
          </p:cNvSpPr>
          <p:nvPr>
            <p:ph type="pic" sz="quarter" idx="12" hasCustomPrompt="1"/>
          </p:nvPr>
        </p:nvSpPr>
        <p:spPr>
          <a:xfrm>
            <a:off x="5675202" y="1388843"/>
            <a:ext cx="3057841" cy="3316299"/>
          </a:xfrm>
        </p:spPr>
        <p:txBody>
          <a:bodyPr anchor="ctr">
            <a:normAutofit/>
          </a:bodyPr>
          <a:lstStyle>
            <a:lvl1pPr algn="ctr">
              <a:defRPr sz="2000" baseline="0"/>
            </a:lvl1pPr>
          </a:lstStyle>
          <a:p>
            <a:r>
              <a:rPr lang="en-US" dirty="0"/>
              <a:t>Drag image  to placeholder or click icon to add</a:t>
            </a:r>
          </a:p>
        </p:txBody>
      </p:sp>
      <p:sp>
        <p:nvSpPr>
          <p:cNvPr id="9" name="Text Placeholder 9"/>
          <p:cNvSpPr>
            <a:spLocks noGrp="1"/>
          </p:cNvSpPr>
          <p:nvPr>
            <p:ph type="body" sz="quarter" idx="10" hasCustomPrompt="1"/>
          </p:nvPr>
        </p:nvSpPr>
        <p:spPr>
          <a:xfrm>
            <a:off x="685940" y="2386977"/>
            <a:ext cx="4887120" cy="390240"/>
          </a:xfrm>
        </p:spPr>
        <p:txBody>
          <a:bodyPr>
            <a:sp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11" name="Text Placeholder 11"/>
          <p:cNvSpPr>
            <a:spLocks noGrp="1"/>
          </p:cNvSpPr>
          <p:nvPr>
            <p:ph type="body" sz="quarter" idx="11" hasCustomPrompt="1"/>
          </p:nvPr>
        </p:nvSpPr>
        <p:spPr>
          <a:xfrm>
            <a:off x="685940" y="2751046"/>
            <a:ext cx="4887120" cy="1091971"/>
          </a:xfrm>
        </p:spPr>
        <p:txBody>
          <a:bodyPr>
            <a:spAutoFit/>
          </a:bodyPr>
          <a:lstStyle>
            <a:lvl1pPr marL="0" indent="-266859">
              <a:buSzPct val="80000"/>
              <a:buFont typeface="Wingdings" charset="2"/>
              <a:buChar char="§"/>
              <a:defRPr sz="2000" cap="none"/>
            </a:lvl1pPr>
            <a:lvl2pPr>
              <a:defRPr sz="2000"/>
            </a:lvl2pPr>
            <a:lvl3pPr>
              <a:defRPr sz="1800" baseline="0"/>
            </a:lvl3pPr>
          </a:lstStyle>
          <a:p>
            <a:pPr lvl="0"/>
            <a:r>
              <a:rPr lang="en-GB" dirty="0"/>
              <a:t>Bullet text style</a:t>
            </a:r>
          </a:p>
          <a:p>
            <a:pPr lvl="1"/>
            <a:r>
              <a:rPr lang="en-GB" dirty="0"/>
              <a:t>Sub bullet</a:t>
            </a:r>
          </a:p>
          <a:p>
            <a:pPr lvl="2"/>
            <a:r>
              <a:rPr lang="en-GB" dirty="0"/>
              <a:t>Sub sub bullet</a:t>
            </a:r>
          </a:p>
        </p:txBody>
      </p:sp>
      <p:sp>
        <p:nvSpPr>
          <p:cNvPr id="7" name="Title 1"/>
          <p:cNvSpPr>
            <a:spLocks noGrp="1"/>
          </p:cNvSpPr>
          <p:nvPr>
            <p:ph type="ctrTitle" hasCustomPrompt="1"/>
          </p:nvPr>
        </p:nvSpPr>
        <p:spPr>
          <a:xfrm>
            <a:off x="685800" y="1344910"/>
            <a:ext cx="4887260" cy="667239"/>
          </a:xfrm>
        </p:spPr>
        <p:txBody>
          <a:bodyPr>
            <a:spAutoFit/>
          </a:bodyPr>
          <a:lstStyle>
            <a:lvl1pPr>
              <a:defRPr sz="3800" baseline="0"/>
            </a:lvl1pPr>
          </a:lstStyle>
          <a:p>
            <a:r>
              <a:rPr lang="en-GB" dirty="0"/>
              <a:t>Header style</a:t>
            </a:r>
            <a:endParaRPr lang="en-US" dirty="0"/>
          </a:p>
        </p:txBody>
      </p:sp>
      <p:sp>
        <p:nvSpPr>
          <p:cNvPr id="8" name="Subtitle 2"/>
          <p:cNvSpPr>
            <a:spLocks noGrp="1"/>
          </p:cNvSpPr>
          <p:nvPr>
            <p:ph type="subTitle" idx="1" hasCustomPrompt="1"/>
          </p:nvPr>
        </p:nvSpPr>
        <p:spPr>
          <a:xfrm>
            <a:off x="685800" y="1967890"/>
            <a:ext cx="4887260" cy="467184"/>
          </a:xfrm>
        </p:spPr>
        <p:txBody>
          <a:bodyPr>
            <a:sp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Tree>
    <p:extLst>
      <p:ext uri="{BB962C8B-B14F-4D97-AF65-F5344CB8AC3E}">
        <p14:creationId xmlns:p14="http://schemas.microsoft.com/office/powerpoint/2010/main" val="246533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mpl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1" y="1709081"/>
            <a:ext cx="8229600" cy="858044"/>
          </a:xfrm>
        </p:spPr>
        <p:txBody>
          <a:bodyPr>
            <a:normAutofit/>
          </a:bodyPr>
          <a:lstStyle>
            <a:lvl1pPr>
              <a:defRPr sz="4900"/>
            </a:lvl1pPr>
          </a:lstStyle>
          <a:p>
            <a:r>
              <a:rPr lang="en-GB" dirty="0"/>
              <a:t>Header style</a:t>
            </a:r>
            <a:endParaRPr lang="en-US" dirty="0"/>
          </a:p>
        </p:txBody>
      </p:sp>
      <p:sp>
        <p:nvSpPr>
          <p:cNvPr id="5" name="Text Placeholder 4"/>
          <p:cNvSpPr>
            <a:spLocks noGrp="1"/>
          </p:cNvSpPr>
          <p:nvPr>
            <p:ph type="body" sz="quarter" idx="10" hasCustomPrompt="1"/>
          </p:nvPr>
        </p:nvSpPr>
        <p:spPr>
          <a:xfrm>
            <a:off x="456923" y="2470263"/>
            <a:ext cx="4778117" cy="1009381"/>
          </a:xfrm>
        </p:spPr>
        <p:txBody>
          <a:bodyPr/>
          <a:lstStyle/>
          <a:p>
            <a:pPr lvl="0"/>
            <a:r>
              <a:rPr lang="en-GB" dirty="0"/>
              <a:t>Sub-header Style</a:t>
            </a:r>
          </a:p>
        </p:txBody>
      </p:sp>
    </p:spTree>
    <p:extLst>
      <p:ext uri="{BB962C8B-B14F-4D97-AF65-F5344CB8AC3E}">
        <p14:creationId xmlns:p14="http://schemas.microsoft.com/office/powerpoint/2010/main" val="2799866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1709081"/>
            <a:ext cx="8229600" cy="858044"/>
          </a:xfrm>
          <a:prstGeom prst="rect">
            <a:avLst/>
          </a:prstGeom>
        </p:spPr>
        <p:txBody>
          <a:bodyPr vert="horz" lIns="81666" tIns="40833" rIns="81666" bIns="40833" rtlCol="0" anchor="ctr">
            <a:spAutoFit/>
          </a:bodyPr>
          <a:lstStyle/>
          <a:p>
            <a:r>
              <a:rPr lang="en-GB" dirty="0"/>
              <a:t>Header style</a:t>
            </a:r>
            <a:endParaRPr lang="en-US" dirty="0"/>
          </a:p>
        </p:txBody>
      </p:sp>
      <p:sp>
        <p:nvSpPr>
          <p:cNvPr id="3" name="Text Placeholder 2"/>
          <p:cNvSpPr>
            <a:spLocks noGrp="1"/>
          </p:cNvSpPr>
          <p:nvPr>
            <p:ph type="body" idx="1"/>
          </p:nvPr>
        </p:nvSpPr>
        <p:spPr>
          <a:xfrm>
            <a:off x="457201" y="2668450"/>
            <a:ext cx="8229600" cy="544128"/>
          </a:xfrm>
          <a:prstGeom prst="rect">
            <a:avLst/>
          </a:prstGeom>
        </p:spPr>
        <p:txBody>
          <a:bodyPr vert="horz" lIns="81666" tIns="40833" rIns="81666" bIns="40833" rtlCol="0">
            <a:spAutoFit/>
          </a:bodyPr>
          <a:lstStyle/>
          <a:p>
            <a:pPr lvl="0"/>
            <a:r>
              <a:rPr lang="en-GB" dirty="0"/>
              <a:t>SUB-HEADER STYLE</a:t>
            </a:r>
          </a:p>
        </p:txBody>
      </p:sp>
    </p:spTree>
    <p:extLst>
      <p:ext uri="{BB962C8B-B14F-4D97-AF65-F5344CB8AC3E}">
        <p14:creationId xmlns:p14="http://schemas.microsoft.com/office/powerpoint/2010/main" val="2619897227"/>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60" r:id="rId3"/>
    <p:sldLayoutId id="2147483649" r:id="rId4"/>
    <p:sldLayoutId id="2147483662" r:id="rId5"/>
    <p:sldLayoutId id="2147483661" r:id="rId6"/>
    <p:sldLayoutId id="2147483664" r:id="rId7"/>
    <p:sldLayoutId id="2147483663" r:id="rId8"/>
    <p:sldLayoutId id="2147483666" r:id="rId9"/>
    <p:sldLayoutId id="2147483665" r:id="rId10"/>
    <p:sldLayoutId id="2147483667" r:id="rId11"/>
    <p:sldLayoutId id="2147483668" r:id="rId12"/>
    <p:sldLayoutId id="2147483672" r:id="rId13"/>
    <p:sldLayoutId id="2147483670" r:id="rId14"/>
    <p:sldLayoutId id="2147483673" r:id="rId15"/>
    <p:sldLayoutId id="2147483671" r:id="rId16"/>
    <p:sldLayoutId id="2147483674" r:id="rId17"/>
    <p:sldLayoutId id="2147483669" r:id="rId18"/>
  </p:sldLayoutIdLst>
  <p:txStyles>
    <p:titleStyle>
      <a:lvl1pPr algn="l" defTabSz="408331" rtl="0" eaLnBrk="1" latinLnBrk="0" hangingPunct="1">
        <a:spcBef>
          <a:spcPct val="0"/>
        </a:spcBef>
        <a:buNone/>
        <a:defRPr sz="4900" b="1" kern="1200">
          <a:solidFill>
            <a:schemeClr val="tx1"/>
          </a:solidFill>
          <a:latin typeface="Cambria"/>
          <a:ea typeface="+mj-ea"/>
          <a:cs typeface="Cambria"/>
        </a:defRPr>
      </a:lvl1pPr>
    </p:titleStyle>
    <p:bodyStyle>
      <a:lvl1pPr marL="0" indent="0" algn="l" defTabSz="408331" rtl="0" eaLnBrk="1" latinLnBrk="0" hangingPunct="1">
        <a:spcBef>
          <a:spcPct val="20000"/>
        </a:spcBef>
        <a:buFont typeface="Arial"/>
        <a:buNone/>
        <a:defRPr sz="3000" kern="1200" cap="all" baseline="0">
          <a:solidFill>
            <a:srgbClr val="25303B"/>
          </a:solidFill>
          <a:latin typeface="+mn-lt"/>
          <a:ea typeface="+mn-ea"/>
          <a:cs typeface="+mn-cs"/>
        </a:defRPr>
      </a:lvl1pPr>
      <a:lvl2pPr marL="663538" indent="-255207" algn="l" defTabSz="408331" rtl="0" eaLnBrk="1" latinLnBrk="0" hangingPunct="1">
        <a:spcBef>
          <a:spcPct val="20000"/>
        </a:spcBef>
        <a:buFont typeface="Arial"/>
        <a:buChar char="–"/>
        <a:defRPr sz="2500" kern="1200">
          <a:solidFill>
            <a:schemeClr val="tx1"/>
          </a:solidFill>
          <a:latin typeface="+mn-lt"/>
          <a:ea typeface="+mn-ea"/>
          <a:cs typeface="+mn-cs"/>
        </a:defRPr>
      </a:lvl2pPr>
      <a:lvl3pPr marL="1020827" indent="-204166" algn="l" defTabSz="408331" rtl="0" eaLnBrk="1" latinLnBrk="0" hangingPunct="1">
        <a:spcBef>
          <a:spcPct val="20000"/>
        </a:spcBef>
        <a:buFont typeface="Arial"/>
        <a:buChar char="•"/>
        <a:defRPr sz="2100" kern="1200">
          <a:solidFill>
            <a:schemeClr val="tx1"/>
          </a:solidFill>
          <a:latin typeface="+mn-lt"/>
          <a:ea typeface="+mn-ea"/>
          <a:cs typeface="+mn-cs"/>
        </a:defRPr>
      </a:lvl3pPr>
      <a:lvl4pPr marL="1429158" indent="-204166" algn="l" defTabSz="408331" rtl="0" eaLnBrk="1" latinLnBrk="0" hangingPunct="1">
        <a:spcBef>
          <a:spcPct val="20000"/>
        </a:spcBef>
        <a:buFont typeface="Arial"/>
        <a:buChar char="–"/>
        <a:defRPr sz="1800" kern="1200">
          <a:solidFill>
            <a:schemeClr val="tx1"/>
          </a:solidFill>
          <a:latin typeface="+mn-lt"/>
          <a:ea typeface="+mn-ea"/>
          <a:cs typeface="+mn-cs"/>
        </a:defRPr>
      </a:lvl4pPr>
      <a:lvl5pPr marL="1837489" indent="-204166" algn="l" defTabSz="408331" rtl="0" eaLnBrk="1" latinLnBrk="0" hangingPunct="1">
        <a:spcBef>
          <a:spcPct val="20000"/>
        </a:spcBef>
        <a:buFont typeface="Arial"/>
        <a:buChar char="»"/>
        <a:defRPr sz="1800" kern="1200">
          <a:solidFill>
            <a:schemeClr val="tx1"/>
          </a:solidFill>
          <a:latin typeface="+mn-lt"/>
          <a:ea typeface="+mn-ea"/>
          <a:cs typeface="+mn-cs"/>
        </a:defRPr>
      </a:lvl5pPr>
      <a:lvl6pPr marL="2245819" indent="-204166" algn="l" defTabSz="408331" rtl="0" eaLnBrk="1" latinLnBrk="0" hangingPunct="1">
        <a:spcBef>
          <a:spcPct val="20000"/>
        </a:spcBef>
        <a:buFont typeface="Arial"/>
        <a:buChar char="•"/>
        <a:defRPr sz="1800" kern="1200">
          <a:solidFill>
            <a:schemeClr val="tx1"/>
          </a:solidFill>
          <a:latin typeface="+mn-lt"/>
          <a:ea typeface="+mn-ea"/>
          <a:cs typeface="+mn-cs"/>
        </a:defRPr>
      </a:lvl6pPr>
      <a:lvl7pPr marL="2654150" indent="-204166" algn="l" defTabSz="408331" rtl="0" eaLnBrk="1" latinLnBrk="0" hangingPunct="1">
        <a:spcBef>
          <a:spcPct val="20000"/>
        </a:spcBef>
        <a:buFont typeface="Arial"/>
        <a:buChar char="•"/>
        <a:defRPr sz="1800" kern="1200">
          <a:solidFill>
            <a:schemeClr val="tx1"/>
          </a:solidFill>
          <a:latin typeface="+mn-lt"/>
          <a:ea typeface="+mn-ea"/>
          <a:cs typeface="+mn-cs"/>
        </a:defRPr>
      </a:lvl7pPr>
      <a:lvl8pPr marL="3062481" indent="-204166" algn="l" defTabSz="408331" rtl="0" eaLnBrk="1" latinLnBrk="0" hangingPunct="1">
        <a:spcBef>
          <a:spcPct val="20000"/>
        </a:spcBef>
        <a:buFont typeface="Arial"/>
        <a:buChar char="•"/>
        <a:defRPr sz="1800" kern="1200">
          <a:solidFill>
            <a:schemeClr val="tx1"/>
          </a:solidFill>
          <a:latin typeface="+mn-lt"/>
          <a:ea typeface="+mn-ea"/>
          <a:cs typeface="+mn-cs"/>
        </a:defRPr>
      </a:lvl8pPr>
      <a:lvl9pPr marL="3470812" indent="-204166" algn="l" defTabSz="408331"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331" rtl="0" eaLnBrk="1" latinLnBrk="0" hangingPunct="1">
        <a:defRPr sz="1600" kern="1200">
          <a:solidFill>
            <a:schemeClr val="tx1"/>
          </a:solidFill>
          <a:latin typeface="+mn-lt"/>
          <a:ea typeface="+mn-ea"/>
          <a:cs typeface="+mn-cs"/>
        </a:defRPr>
      </a:lvl1pPr>
      <a:lvl2pPr marL="408331" algn="l" defTabSz="408331" rtl="0" eaLnBrk="1" latinLnBrk="0" hangingPunct="1">
        <a:defRPr sz="1600" kern="1200">
          <a:solidFill>
            <a:schemeClr val="tx1"/>
          </a:solidFill>
          <a:latin typeface="+mn-lt"/>
          <a:ea typeface="+mn-ea"/>
          <a:cs typeface="+mn-cs"/>
        </a:defRPr>
      </a:lvl2pPr>
      <a:lvl3pPr marL="816661" algn="l" defTabSz="408331" rtl="0" eaLnBrk="1" latinLnBrk="0" hangingPunct="1">
        <a:defRPr sz="1600" kern="1200">
          <a:solidFill>
            <a:schemeClr val="tx1"/>
          </a:solidFill>
          <a:latin typeface="+mn-lt"/>
          <a:ea typeface="+mn-ea"/>
          <a:cs typeface="+mn-cs"/>
        </a:defRPr>
      </a:lvl3pPr>
      <a:lvl4pPr marL="1224993" algn="l" defTabSz="408331" rtl="0" eaLnBrk="1" latinLnBrk="0" hangingPunct="1">
        <a:defRPr sz="1600" kern="1200">
          <a:solidFill>
            <a:schemeClr val="tx1"/>
          </a:solidFill>
          <a:latin typeface="+mn-lt"/>
          <a:ea typeface="+mn-ea"/>
          <a:cs typeface="+mn-cs"/>
        </a:defRPr>
      </a:lvl4pPr>
      <a:lvl5pPr marL="1633323" algn="l" defTabSz="408331" rtl="0" eaLnBrk="1" latinLnBrk="0" hangingPunct="1">
        <a:defRPr sz="1600" kern="1200">
          <a:solidFill>
            <a:schemeClr val="tx1"/>
          </a:solidFill>
          <a:latin typeface="+mn-lt"/>
          <a:ea typeface="+mn-ea"/>
          <a:cs typeface="+mn-cs"/>
        </a:defRPr>
      </a:lvl5pPr>
      <a:lvl6pPr marL="2041654" algn="l" defTabSz="408331" rtl="0" eaLnBrk="1" latinLnBrk="0" hangingPunct="1">
        <a:defRPr sz="1600" kern="1200">
          <a:solidFill>
            <a:schemeClr val="tx1"/>
          </a:solidFill>
          <a:latin typeface="+mn-lt"/>
          <a:ea typeface="+mn-ea"/>
          <a:cs typeface="+mn-cs"/>
        </a:defRPr>
      </a:lvl6pPr>
      <a:lvl7pPr marL="2449984" algn="l" defTabSz="408331" rtl="0" eaLnBrk="1" latinLnBrk="0" hangingPunct="1">
        <a:defRPr sz="1600" kern="1200">
          <a:solidFill>
            <a:schemeClr val="tx1"/>
          </a:solidFill>
          <a:latin typeface="+mn-lt"/>
          <a:ea typeface="+mn-ea"/>
          <a:cs typeface="+mn-cs"/>
        </a:defRPr>
      </a:lvl7pPr>
      <a:lvl8pPr marL="2858316" algn="l" defTabSz="408331" rtl="0" eaLnBrk="1" latinLnBrk="0" hangingPunct="1">
        <a:defRPr sz="1600" kern="1200">
          <a:solidFill>
            <a:schemeClr val="tx1"/>
          </a:solidFill>
          <a:latin typeface="+mn-lt"/>
          <a:ea typeface="+mn-ea"/>
          <a:cs typeface="+mn-cs"/>
        </a:defRPr>
      </a:lvl8pPr>
      <a:lvl9pPr marL="3266646" algn="l" defTabSz="408331"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calteches.library.caltech.edu/51/2/CargoCult.htm"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amazon.co.uk/Workflow-Data-Analysis-Using-Stata/dp/1597180475" TargetMode="External"/><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eprints.ncrm.ac.uk/4000/" TargetMode="External"/><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hal.inria.fr/hal-01976951/document"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onlinelibrary.wiley.com/doi/pdf/10.1111/1468-4446.12343"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hyperlink" Target="https://github.com/kylebarron/stata_kernel" TargetMode="External"/><Relationship Id="rId5" Type="http://schemas.openxmlformats.org/officeDocument/2006/relationships/hyperlink" Target="https://github.com/IRkernel/IRkernel" TargetMode="Externa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gif"/><Relationship Id="rId5" Type="http://schemas.openxmlformats.org/officeDocument/2006/relationships/image" Target="../media/image47.png"/><Relationship Id="rId4"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139" y="1385695"/>
            <a:ext cx="8627806" cy="858044"/>
          </a:xfrm>
        </p:spPr>
        <p:txBody>
          <a:bodyPr>
            <a:normAutofit fontScale="90000"/>
          </a:bodyPr>
          <a:lstStyle/>
          <a:p>
            <a:pPr algn="ctr"/>
            <a:r>
              <a:rPr lang="en-GB" sz="3600" dirty="0" smtClean="0"/>
              <a:t>Reproducibility and Dynamic Documents</a:t>
            </a:r>
            <a:r>
              <a:rPr lang="en-GB" dirty="0"/>
              <a:t/>
            </a:r>
            <a:br>
              <a:rPr lang="en-GB" dirty="0"/>
            </a:br>
            <a:endParaRPr lang="en-GB" dirty="0"/>
          </a:p>
        </p:txBody>
      </p:sp>
      <p:sp>
        <p:nvSpPr>
          <p:cNvPr id="3" name="Text Placeholder 2"/>
          <p:cNvSpPr>
            <a:spLocks noGrp="1"/>
          </p:cNvSpPr>
          <p:nvPr>
            <p:ph type="body" sz="quarter" idx="10"/>
          </p:nvPr>
        </p:nvSpPr>
        <p:spPr>
          <a:xfrm>
            <a:off x="986589" y="2243739"/>
            <a:ext cx="7202906" cy="1929123"/>
          </a:xfrm>
        </p:spPr>
        <p:txBody>
          <a:bodyPr numCol="1"/>
          <a:lstStyle/>
          <a:p>
            <a:pPr algn="ctr">
              <a:spcBef>
                <a:spcPts val="0"/>
              </a:spcBef>
            </a:pPr>
            <a:r>
              <a:rPr lang="en-GB" cap="none" dirty="0">
                <a:latin typeface="Cambria" panose="02040503050406030204" pitchFamily="18" charset="0"/>
                <a:ea typeface="Cambria" panose="02040503050406030204" pitchFamily="18" charset="0"/>
              </a:rPr>
              <a:t>Roxanne Connelly</a:t>
            </a:r>
          </a:p>
          <a:p>
            <a:pPr algn="ctr">
              <a:spcBef>
                <a:spcPts val="0"/>
              </a:spcBef>
            </a:pPr>
            <a:r>
              <a:rPr lang="en-GB" sz="2000" cap="none" dirty="0" smtClean="0">
                <a:latin typeface="Cambria" panose="02040503050406030204" pitchFamily="18" charset="0"/>
                <a:ea typeface="Cambria" panose="02040503050406030204" pitchFamily="18" charset="0"/>
              </a:rPr>
              <a:t>roxanne.connelly@york.ac.uk</a:t>
            </a:r>
          </a:p>
          <a:p>
            <a:pPr algn="ctr">
              <a:spcBef>
                <a:spcPts val="0"/>
              </a:spcBef>
            </a:pPr>
            <a:r>
              <a:rPr lang="en-GB" sz="2000" cap="none" dirty="0" smtClean="0">
                <a:latin typeface="Cambria" panose="02040503050406030204" pitchFamily="18" charset="0"/>
                <a:ea typeface="Cambria" panose="02040503050406030204" pitchFamily="18" charset="0"/>
              </a:rPr>
              <a:t>@</a:t>
            </a:r>
            <a:r>
              <a:rPr lang="en-GB" sz="2000" cap="none" dirty="0" err="1" smtClean="0">
                <a:latin typeface="Cambria" panose="02040503050406030204" pitchFamily="18" charset="0"/>
                <a:ea typeface="Cambria" panose="02040503050406030204" pitchFamily="18" charset="0"/>
              </a:rPr>
              <a:t>RoxanneConnelly</a:t>
            </a:r>
            <a:endParaRPr lang="en-GB" sz="2000" cap="none" dirty="0">
              <a:latin typeface="Cambria" panose="02040503050406030204" pitchFamily="18" charset="0"/>
              <a:ea typeface="Cambria" panose="02040503050406030204" pitchFamily="18" charset="0"/>
            </a:endParaRPr>
          </a:p>
          <a:p>
            <a:pPr algn="ctr">
              <a:spcBef>
                <a:spcPts val="0"/>
              </a:spcBef>
            </a:pPr>
            <a:endParaRPr lang="en-GB" sz="2000" cap="none" dirty="0">
              <a:latin typeface="Cambria" panose="02040503050406030204" pitchFamily="18" charset="0"/>
              <a:ea typeface="Cambria" panose="02040503050406030204" pitchFamily="18" charset="0"/>
            </a:endParaRPr>
          </a:p>
          <a:p>
            <a:pPr algn="ctr">
              <a:spcBef>
                <a:spcPts val="0"/>
              </a:spcBef>
            </a:pPr>
            <a:endParaRPr lang="en-GB" cap="none" dirty="0">
              <a:latin typeface="Cambria" panose="02040503050406030204" pitchFamily="18" charset="0"/>
              <a:ea typeface="Cambria" panose="02040503050406030204" pitchFamily="18" charset="0"/>
            </a:endParaRPr>
          </a:p>
        </p:txBody>
      </p:sp>
      <p:sp>
        <p:nvSpPr>
          <p:cNvPr id="4" name="TextBox 3"/>
          <p:cNvSpPr txBox="1"/>
          <p:nvPr/>
        </p:nvSpPr>
        <p:spPr>
          <a:xfrm>
            <a:off x="230541" y="3875230"/>
            <a:ext cx="8662736" cy="1015663"/>
          </a:xfrm>
          <a:prstGeom prst="rect">
            <a:avLst/>
          </a:prstGeom>
          <a:noFill/>
        </p:spPr>
        <p:txBody>
          <a:bodyPr wrap="square" rtlCol="0">
            <a:spAutoFit/>
          </a:bodyPr>
          <a:lstStyle/>
          <a:p>
            <a:pPr algn="ctr"/>
            <a:r>
              <a:rPr lang="en-GB" sz="2000" dirty="0" smtClean="0">
                <a:latin typeface="Cambria" panose="02040503050406030204" pitchFamily="18" charset="0"/>
                <a:ea typeface="Cambria" panose="02040503050406030204" pitchFamily="18" charset="0"/>
              </a:rPr>
              <a:t>AQMEN DATA SCIENCE TRAINING AND CAPACITY BUILDING WORKSHOP</a:t>
            </a:r>
          </a:p>
          <a:p>
            <a:pPr algn="ctr"/>
            <a:r>
              <a:rPr lang="en-GB" sz="2000" dirty="0" smtClean="0">
                <a:latin typeface="Cambria" panose="02040503050406030204" pitchFamily="18" charset="0"/>
                <a:ea typeface="Cambria" panose="02040503050406030204" pitchFamily="18" charset="0"/>
              </a:rPr>
              <a:t>InTuition House, London</a:t>
            </a:r>
          </a:p>
          <a:p>
            <a:pPr algn="ctr"/>
            <a:r>
              <a:rPr lang="en-GB" sz="2000" dirty="0" smtClean="0">
                <a:latin typeface="Cambria" panose="02040503050406030204" pitchFamily="18" charset="0"/>
                <a:ea typeface="Cambria" panose="02040503050406030204" pitchFamily="18" charset="0"/>
              </a:rPr>
              <a:t>27</a:t>
            </a:r>
            <a:r>
              <a:rPr lang="en-GB" sz="2000" baseline="30000" dirty="0" smtClean="0">
                <a:latin typeface="Cambria" panose="02040503050406030204" pitchFamily="18" charset="0"/>
                <a:ea typeface="Cambria" panose="02040503050406030204" pitchFamily="18" charset="0"/>
              </a:rPr>
              <a:t>th</a:t>
            </a:r>
            <a:r>
              <a:rPr lang="en-GB" sz="2000" dirty="0" smtClean="0">
                <a:latin typeface="Cambria" panose="02040503050406030204" pitchFamily="18" charset="0"/>
                <a:ea typeface="Cambria" panose="02040503050406030204" pitchFamily="18" charset="0"/>
              </a:rPr>
              <a:t> March 2019</a:t>
            </a:r>
            <a:endParaRPr lang="en-GB"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013759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2916" t="13125" r="44636" b="33912"/>
          <a:stretch/>
        </p:blipFill>
        <p:spPr>
          <a:xfrm>
            <a:off x="1986004" y="200623"/>
            <a:ext cx="5171992" cy="4748604"/>
          </a:xfrm>
          <a:prstGeom prst="rect">
            <a:avLst/>
          </a:prstGeom>
        </p:spPr>
      </p:pic>
    </p:spTree>
    <p:extLst>
      <p:ext uri="{BB962C8B-B14F-4D97-AF65-F5344CB8AC3E}">
        <p14:creationId xmlns:p14="http://schemas.microsoft.com/office/powerpoint/2010/main" val="22378156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1563" t="10348" r="32083" b="42106"/>
          <a:stretch/>
        </p:blipFill>
        <p:spPr>
          <a:xfrm>
            <a:off x="3019425" y="308848"/>
            <a:ext cx="3438525" cy="2529602"/>
          </a:xfrm>
          <a:prstGeom prst="rect">
            <a:avLst/>
          </a:prstGeom>
        </p:spPr>
      </p:pic>
      <p:pic>
        <p:nvPicPr>
          <p:cNvPr id="5" name="Picture 4"/>
          <p:cNvPicPr>
            <a:picLocks noChangeAspect="1"/>
          </p:cNvPicPr>
          <p:nvPr/>
        </p:nvPicPr>
        <p:blipFill rotWithShape="1">
          <a:blip r:embed="rId4"/>
          <a:srcRect l="4285" t="12279" r="38750" b="35975"/>
          <a:stretch/>
        </p:blipFill>
        <p:spPr>
          <a:xfrm>
            <a:off x="4738687" y="2663350"/>
            <a:ext cx="4411973" cy="2254395"/>
          </a:xfrm>
          <a:prstGeom prst="rect">
            <a:avLst/>
          </a:prstGeom>
        </p:spPr>
      </p:pic>
      <p:pic>
        <p:nvPicPr>
          <p:cNvPr id="6" name="Picture 5"/>
          <p:cNvPicPr>
            <a:picLocks noChangeAspect="1"/>
          </p:cNvPicPr>
          <p:nvPr/>
        </p:nvPicPr>
        <p:blipFill rotWithShape="1">
          <a:blip r:embed="rId5"/>
          <a:srcRect l="18036" t="32913" r="48929" b="16293"/>
          <a:stretch/>
        </p:blipFill>
        <p:spPr>
          <a:xfrm>
            <a:off x="326715" y="1960321"/>
            <a:ext cx="3330885" cy="2880765"/>
          </a:xfrm>
          <a:prstGeom prst="rect">
            <a:avLst/>
          </a:prstGeom>
        </p:spPr>
      </p:pic>
    </p:spTree>
    <p:extLst>
      <p:ext uri="{BB962C8B-B14F-4D97-AF65-F5344CB8AC3E}">
        <p14:creationId xmlns:p14="http://schemas.microsoft.com/office/powerpoint/2010/main" val="21445098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bs.twimg.com/media/Dw4isADUwAEFQd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701" y="868566"/>
            <a:ext cx="6467657" cy="409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3412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Dw4itQSUcAAUo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04" y="850900"/>
            <a:ext cx="8402792" cy="400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427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Dw4ittbU0AE3Y_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980" y="977899"/>
            <a:ext cx="6848039" cy="4081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887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Solutions</a:t>
            </a:r>
            <a:endParaRPr lang="en-GB" dirty="0"/>
          </a:p>
        </p:txBody>
      </p:sp>
    </p:spTree>
    <p:extLst>
      <p:ext uri="{BB962C8B-B14F-4D97-AF65-F5344CB8AC3E}">
        <p14:creationId xmlns:p14="http://schemas.microsoft.com/office/powerpoint/2010/main" val="3469883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0632" y="910389"/>
            <a:ext cx="8662736" cy="3785652"/>
          </a:xfrm>
          <a:prstGeom prst="rect">
            <a:avLst/>
          </a:prstGeom>
          <a:noFill/>
        </p:spPr>
        <p:txBody>
          <a:bodyPr wrap="square" rtlCol="0">
            <a:spAutoFit/>
          </a:bodyPr>
          <a:lstStyle/>
          <a:p>
            <a:pPr algn="just"/>
            <a:r>
              <a:rPr lang="en-GB" sz="2400" dirty="0" smtClean="0">
                <a:latin typeface="Cambria" panose="02040503050406030204" pitchFamily="18" charset="0"/>
                <a:ea typeface="Cambria" panose="02040503050406030204" pitchFamily="18" charset="0"/>
              </a:rPr>
              <a:t>“It’s </a:t>
            </a:r>
            <a:r>
              <a:rPr lang="en-GB" sz="2400" dirty="0">
                <a:latin typeface="Cambria" panose="02040503050406030204" pitchFamily="18" charset="0"/>
                <a:ea typeface="Cambria" panose="02040503050406030204" pitchFamily="18" charset="0"/>
              </a:rPr>
              <a:t>a kind of scientific integrity, a principle of scientific thought that corresponds to a kind of </a:t>
            </a:r>
            <a:r>
              <a:rPr lang="en-GB" sz="2400" b="1" dirty="0">
                <a:latin typeface="Cambria" panose="02040503050406030204" pitchFamily="18" charset="0"/>
                <a:ea typeface="Cambria" panose="02040503050406030204" pitchFamily="18" charset="0"/>
              </a:rPr>
              <a:t>utter </a:t>
            </a:r>
            <a:r>
              <a:rPr lang="en-GB" sz="2400" b="1" dirty="0" smtClean="0">
                <a:latin typeface="Cambria" panose="02040503050406030204" pitchFamily="18" charset="0"/>
                <a:ea typeface="Cambria" panose="02040503050406030204" pitchFamily="18" charset="0"/>
              </a:rPr>
              <a:t>honesty</a:t>
            </a:r>
            <a:r>
              <a:rPr lang="en-GB" sz="2400" dirty="0" smtClean="0">
                <a:latin typeface="Cambria" panose="02040503050406030204" pitchFamily="18" charset="0"/>
                <a:ea typeface="Cambria" panose="02040503050406030204" pitchFamily="18" charset="0"/>
              </a:rPr>
              <a:t> - a </a:t>
            </a:r>
            <a:r>
              <a:rPr lang="en-GB" sz="2400" dirty="0">
                <a:latin typeface="Cambria" panose="02040503050406030204" pitchFamily="18" charset="0"/>
                <a:ea typeface="Cambria" panose="02040503050406030204" pitchFamily="18" charset="0"/>
              </a:rPr>
              <a:t>kind of leaning over backwards.  For example, if you’re doing an experiment, you should report everything that you think might make it invalid—not only what you think is right about </a:t>
            </a:r>
            <a:r>
              <a:rPr lang="en-GB" sz="2400" dirty="0" smtClean="0">
                <a:latin typeface="Cambria" panose="02040503050406030204" pitchFamily="18" charset="0"/>
                <a:ea typeface="Cambria" panose="02040503050406030204" pitchFamily="18" charset="0"/>
              </a:rPr>
              <a:t>it…”</a:t>
            </a:r>
          </a:p>
          <a:p>
            <a:pPr algn="r"/>
            <a:r>
              <a:rPr lang="en-GB" sz="2400" dirty="0" smtClean="0">
                <a:latin typeface="Cambria" panose="02040503050406030204" pitchFamily="18" charset="0"/>
                <a:ea typeface="Cambria" panose="02040503050406030204" pitchFamily="18" charset="0"/>
              </a:rPr>
              <a:t>(Feynman 1974) </a:t>
            </a:r>
          </a:p>
          <a:p>
            <a:pPr algn="just"/>
            <a:endParaRPr lang="en-GB" sz="2400" dirty="0">
              <a:latin typeface="Cambria" panose="02040503050406030204" pitchFamily="18" charset="0"/>
              <a:ea typeface="Cambria" panose="02040503050406030204" pitchFamily="18" charset="0"/>
            </a:endParaRPr>
          </a:p>
          <a:p>
            <a:pPr algn="just"/>
            <a:endParaRPr lang="en-GB" sz="2400" dirty="0" smtClean="0">
              <a:latin typeface="Cambria" panose="02040503050406030204" pitchFamily="18" charset="0"/>
              <a:ea typeface="Cambria" panose="02040503050406030204" pitchFamily="18" charset="0"/>
            </a:endParaRPr>
          </a:p>
          <a:p>
            <a:pPr algn="just"/>
            <a:r>
              <a:rPr lang="en-GB" sz="2400" dirty="0" smtClean="0">
                <a:latin typeface="Cambria" panose="02040503050406030204" pitchFamily="18" charset="0"/>
                <a:ea typeface="Cambria" panose="02040503050406030204" pitchFamily="18" charset="0"/>
              </a:rPr>
              <a:t>Feynman</a:t>
            </a:r>
            <a:r>
              <a:rPr lang="en-GB" sz="2400" dirty="0">
                <a:latin typeface="Cambria" panose="02040503050406030204" pitchFamily="18" charset="0"/>
                <a:ea typeface="Cambria" panose="02040503050406030204" pitchFamily="18" charset="0"/>
              </a:rPr>
              <a:t>, Richard P. "</a:t>
            </a:r>
            <a:r>
              <a:rPr lang="en-GB" sz="2400" dirty="0">
                <a:latin typeface="Cambria" panose="02040503050406030204" pitchFamily="18" charset="0"/>
                <a:ea typeface="Cambria" panose="02040503050406030204" pitchFamily="18" charset="0"/>
                <a:hlinkClick r:id="rId3"/>
              </a:rPr>
              <a:t>Cargo cult science</a:t>
            </a:r>
            <a:r>
              <a:rPr lang="en-GB" sz="2400" dirty="0">
                <a:latin typeface="Cambria" panose="02040503050406030204" pitchFamily="18" charset="0"/>
                <a:ea typeface="Cambria" panose="02040503050406030204" pitchFamily="18" charset="0"/>
              </a:rPr>
              <a:t>." Engineering and Science 37, no. 7 (1974): 10-13.</a:t>
            </a:r>
          </a:p>
        </p:txBody>
      </p:sp>
    </p:spTree>
    <p:extLst>
      <p:ext uri="{BB962C8B-B14F-4D97-AF65-F5344CB8AC3E}">
        <p14:creationId xmlns:p14="http://schemas.microsoft.com/office/powerpoint/2010/main" val="2736872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11560" y="411510"/>
            <a:ext cx="2571750" cy="2571750"/>
          </a:xfrm>
          <a:prstGeom prst="rect">
            <a:avLst/>
          </a:prstGeom>
        </p:spPr>
      </p:pic>
    </p:spTree>
    <p:extLst>
      <p:ext uri="{BB962C8B-B14F-4D97-AF65-F5344CB8AC3E}">
        <p14:creationId xmlns:p14="http://schemas.microsoft.com/office/powerpoint/2010/main" val="1384097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11560" y="411510"/>
            <a:ext cx="2571750" cy="2571750"/>
          </a:xfrm>
          <a:prstGeom prst="rect">
            <a:avLst/>
          </a:prstGeom>
        </p:spPr>
      </p:pic>
      <p:pic>
        <p:nvPicPr>
          <p:cNvPr id="7" name="Picture 6"/>
          <p:cNvPicPr>
            <a:picLocks noChangeAspect="1"/>
          </p:cNvPicPr>
          <p:nvPr/>
        </p:nvPicPr>
        <p:blipFill>
          <a:blip r:embed="rId3"/>
          <a:stretch>
            <a:fillRect/>
          </a:stretch>
        </p:blipFill>
        <p:spPr>
          <a:xfrm>
            <a:off x="2051720" y="2283718"/>
            <a:ext cx="6768752" cy="2204060"/>
          </a:xfrm>
          <a:prstGeom prst="rect">
            <a:avLst/>
          </a:prstGeom>
        </p:spPr>
      </p:pic>
    </p:spTree>
    <p:extLst>
      <p:ext uri="{BB962C8B-B14F-4D97-AF65-F5344CB8AC3E}">
        <p14:creationId xmlns:p14="http://schemas.microsoft.com/office/powerpoint/2010/main" val="29048849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6028" t="44581" r="38869" b="31086"/>
          <a:stretch/>
        </p:blipFill>
        <p:spPr>
          <a:xfrm>
            <a:off x="1807494" y="1166883"/>
            <a:ext cx="1950209" cy="2520553"/>
          </a:xfrm>
          <a:prstGeom prst="rect">
            <a:avLst/>
          </a:prstGeom>
        </p:spPr>
      </p:pic>
      <p:pic>
        <p:nvPicPr>
          <p:cNvPr id="7" name="Picture 6"/>
          <p:cNvPicPr>
            <a:picLocks noChangeAspect="1"/>
          </p:cNvPicPr>
          <p:nvPr/>
        </p:nvPicPr>
        <p:blipFill rotWithShape="1">
          <a:blip r:embed="rId3"/>
          <a:srcRect l="23510" t="33548" r="38768" b="5419"/>
          <a:stretch/>
        </p:blipFill>
        <p:spPr>
          <a:xfrm>
            <a:off x="5230368" y="564757"/>
            <a:ext cx="1916390" cy="4134236"/>
          </a:xfrm>
          <a:prstGeom prst="rect">
            <a:avLst/>
          </a:prstGeom>
        </p:spPr>
      </p:pic>
      <p:cxnSp>
        <p:nvCxnSpPr>
          <p:cNvPr id="9" name="Straight Arrow Connector 8"/>
          <p:cNvCxnSpPr/>
          <p:nvPr/>
        </p:nvCxnSpPr>
        <p:spPr>
          <a:xfrm>
            <a:off x="4014216" y="2631875"/>
            <a:ext cx="969264" cy="0"/>
          </a:xfrm>
          <a:prstGeom prst="straightConnector1">
            <a:avLst/>
          </a:prstGeom>
          <a:ln w="7620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19348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a:t>
            </a:r>
            <a:endParaRPr lang="en-GB" dirty="0"/>
          </a:p>
        </p:txBody>
      </p:sp>
    </p:spTree>
    <p:extLst>
      <p:ext uri="{BB962C8B-B14F-4D97-AF65-F5344CB8AC3E}">
        <p14:creationId xmlns:p14="http://schemas.microsoft.com/office/powerpoint/2010/main" val="1932103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4"/>
            <a:ext cx="6906126" cy="636461"/>
          </a:xfrm>
        </p:spPr>
        <p:txBody>
          <a:bodyPr/>
          <a:lstStyle/>
          <a:p>
            <a:r>
              <a:rPr lang="en-GB" sz="3600" dirty="0"/>
              <a:t>First Journal Publications</a:t>
            </a:r>
          </a:p>
        </p:txBody>
      </p:sp>
      <p:sp>
        <p:nvSpPr>
          <p:cNvPr id="3" name="TextBox 2"/>
          <p:cNvSpPr txBox="1"/>
          <p:nvPr/>
        </p:nvSpPr>
        <p:spPr>
          <a:xfrm>
            <a:off x="240632" y="1138989"/>
            <a:ext cx="8662736" cy="1200329"/>
          </a:xfrm>
          <a:prstGeom prst="rect">
            <a:avLst/>
          </a:prstGeom>
          <a:noFill/>
        </p:spPr>
        <p:txBody>
          <a:bodyPr wrap="square" rtlCol="0">
            <a:spAutoFit/>
          </a:bodyPr>
          <a:lstStyle/>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In 1665 the first peer reviewed journal articles were published (Journal des </a:t>
            </a:r>
            <a:r>
              <a:rPr lang="en-GB" sz="2400" dirty="0" err="1">
                <a:latin typeface="Cambria" panose="02040503050406030204" pitchFamily="18" charset="0"/>
                <a:ea typeface="Cambria" panose="02040503050406030204" pitchFamily="18" charset="0"/>
              </a:rPr>
              <a:t>Sçavans</a:t>
            </a:r>
            <a:r>
              <a:rPr lang="en-GB" sz="2400" dirty="0">
                <a:latin typeface="Cambria" panose="02040503050406030204" pitchFamily="18" charset="0"/>
                <a:ea typeface="Cambria" panose="02040503050406030204" pitchFamily="18" charset="0"/>
              </a:rPr>
              <a:t> and Philosophical Transactions of the Royal Society of London). </a:t>
            </a:r>
          </a:p>
        </p:txBody>
      </p:sp>
      <p:pic>
        <p:nvPicPr>
          <p:cNvPr id="1026" name="Picture 2" descr="Image result for Philosophical Transactions of the Royal Society of London first article">
            <a:extLst>
              <a:ext uri="{FF2B5EF4-FFF2-40B4-BE49-F238E27FC236}">
                <a16:creationId xmlns:a16="http://schemas.microsoft.com/office/drawing/2014/main" id="{0C7401F3-B7DA-49A7-BB88-01C0280A6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056" y="2049134"/>
            <a:ext cx="20955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494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4"/>
            <a:ext cx="6906126" cy="636461"/>
          </a:xfrm>
        </p:spPr>
        <p:txBody>
          <a:bodyPr/>
          <a:lstStyle/>
          <a:p>
            <a:r>
              <a:rPr lang="en-GB" sz="3600" dirty="0"/>
              <a:t>Modern Journal Publications</a:t>
            </a:r>
          </a:p>
        </p:txBody>
      </p:sp>
      <p:pic>
        <p:nvPicPr>
          <p:cNvPr id="4" name="Picture 3">
            <a:extLst>
              <a:ext uri="{FF2B5EF4-FFF2-40B4-BE49-F238E27FC236}">
                <a16:creationId xmlns:a16="http://schemas.microsoft.com/office/drawing/2014/main" id="{7BDFE07B-017F-4640-8543-32CDA8CF038F}"/>
              </a:ext>
            </a:extLst>
          </p:cNvPr>
          <p:cNvPicPr>
            <a:picLocks noChangeAspect="1"/>
          </p:cNvPicPr>
          <p:nvPr/>
        </p:nvPicPr>
        <p:blipFill>
          <a:blip r:embed="rId2"/>
          <a:stretch>
            <a:fillRect/>
          </a:stretch>
        </p:blipFill>
        <p:spPr>
          <a:xfrm>
            <a:off x="5416063" y="1001039"/>
            <a:ext cx="2675718" cy="3915120"/>
          </a:xfrm>
          <a:prstGeom prst="rect">
            <a:avLst/>
          </a:prstGeom>
        </p:spPr>
      </p:pic>
      <p:pic>
        <p:nvPicPr>
          <p:cNvPr id="5" name="Picture 4">
            <a:extLst>
              <a:ext uri="{FF2B5EF4-FFF2-40B4-BE49-F238E27FC236}">
                <a16:creationId xmlns:a16="http://schemas.microsoft.com/office/drawing/2014/main" id="{D8539777-AA88-4588-B116-E3EA65E52CF8}"/>
              </a:ext>
            </a:extLst>
          </p:cNvPr>
          <p:cNvPicPr>
            <a:picLocks noChangeAspect="1"/>
          </p:cNvPicPr>
          <p:nvPr/>
        </p:nvPicPr>
        <p:blipFill>
          <a:blip r:embed="rId3"/>
          <a:stretch>
            <a:fillRect/>
          </a:stretch>
        </p:blipFill>
        <p:spPr>
          <a:xfrm>
            <a:off x="436098" y="1392702"/>
            <a:ext cx="3924501" cy="2616334"/>
          </a:xfrm>
          <a:prstGeom prst="rect">
            <a:avLst/>
          </a:prstGeom>
        </p:spPr>
      </p:pic>
    </p:spTree>
    <p:extLst>
      <p:ext uri="{BB962C8B-B14F-4D97-AF65-F5344CB8AC3E}">
        <p14:creationId xmlns:p14="http://schemas.microsoft.com/office/powerpoint/2010/main" val="33285570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632" y="1138989"/>
            <a:ext cx="8662736" cy="1692771"/>
          </a:xfrm>
          <a:prstGeom prst="rect">
            <a:avLst/>
          </a:prstGeom>
          <a:noFill/>
        </p:spPr>
        <p:txBody>
          <a:bodyPr wrap="square" rtlCol="0">
            <a:spAutoFit/>
          </a:bodyPr>
          <a:lstStyle/>
          <a:p>
            <a:pPr algn="ctr"/>
            <a:r>
              <a:rPr lang="en-GB" sz="3200" dirty="0">
                <a:latin typeface="Cambria" panose="02040503050406030204" pitchFamily="18" charset="0"/>
                <a:ea typeface="Cambria" panose="02040503050406030204" pitchFamily="18" charset="0"/>
              </a:rPr>
              <a:t>“The paper is just a palimpsest”</a:t>
            </a:r>
          </a:p>
          <a:p>
            <a:pPr algn="ctr"/>
            <a:r>
              <a:rPr lang="en-GB" sz="3200" dirty="0">
                <a:latin typeface="Cambria" panose="02040503050406030204" pitchFamily="18" charset="0"/>
                <a:ea typeface="Cambria" panose="02040503050406030204" pitchFamily="18" charset="0"/>
              </a:rPr>
              <a:t>									(Gayle 2016)</a:t>
            </a:r>
            <a:endParaRPr lang="en-GB" sz="2800" dirty="0">
              <a:latin typeface="Cambria" panose="02040503050406030204" pitchFamily="18" charset="0"/>
              <a:ea typeface="Cambria" panose="02040503050406030204" pitchFamily="18" charset="0"/>
            </a:endParaRPr>
          </a:p>
          <a:p>
            <a:pPr algn="r"/>
            <a:endParaRPr lang="en-GB" sz="2000" dirty="0">
              <a:latin typeface="Cambria" panose="02040503050406030204" pitchFamily="18" charset="0"/>
              <a:ea typeface="Cambria" panose="02040503050406030204" pitchFamily="18" charset="0"/>
            </a:endParaRPr>
          </a:p>
          <a:p>
            <a:pPr algn="r"/>
            <a:endParaRPr lang="en-GB"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758222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Documentation</a:t>
            </a:r>
          </a:p>
        </p:txBody>
      </p:sp>
      <p:sp>
        <p:nvSpPr>
          <p:cNvPr id="3" name="TextBox 2"/>
          <p:cNvSpPr txBox="1"/>
          <p:nvPr/>
        </p:nvSpPr>
        <p:spPr>
          <a:xfrm>
            <a:off x="240632" y="1138989"/>
            <a:ext cx="8662736" cy="2585323"/>
          </a:xfrm>
          <a:prstGeom prst="rect">
            <a:avLst/>
          </a:prstGeom>
          <a:noFill/>
        </p:spPr>
        <p:txBody>
          <a:bodyPr wrap="square" rtlCol="0">
            <a:spAutoFit/>
          </a:bodyPr>
          <a:lstStyle/>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You should document the whole research process (including the data management):</a:t>
            </a:r>
          </a:p>
          <a:p>
            <a:pPr marL="694081" lvl="1"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‘Methods’ sections of publications do not allow sufficient detail to be presented.</a:t>
            </a:r>
          </a:p>
          <a:p>
            <a:pPr marL="285750" indent="-285750" algn="just">
              <a:buFont typeface="Arial" panose="020B0604020202020204" pitchFamily="34" charset="0"/>
              <a:buChar char="•"/>
            </a:pPr>
            <a:endParaRPr lang="en-GB" sz="2400" dirty="0" smtClean="0">
              <a:latin typeface="Cambria" panose="02040503050406030204" pitchFamily="18" charset="0"/>
              <a:ea typeface="Cambria" panose="02040503050406030204" pitchFamily="18" charset="0"/>
            </a:endParaRPr>
          </a:p>
          <a:p>
            <a:pPr algn="ctr"/>
            <a:r>
              <a:rPr lang="en-GB" sz="2400" b="1" dirty="0" smtClean="0">
                <a:latin typeface="Cambria" panose="02040503050406030204" pitchFamily="18" charset="0"/>
                <a:ea typeface="Cambria" panose="02040503050406030204" pitchFamily="18" charset="0"/>
              </a:rPr>
              <a:t>We need to</a:t>
            </a:r>
            <a:r>
              <a:rPr lang="en-GB" sz="2400" b="1" dirty="0" smtClean="0">
                <a:latin typeface="Cambria" panose="02040503050406030204" pitchFamily="18" charset="0"/>
                <a:ea typeface="Cambria" panose="02040503050406030204" pitchFamily="18" charset="0"/>
              </a:rPr>
              <a:t> </a:t>
            </a:r>
            <a:r>
              <a:rPr lang="en-GB" sz="2400" b="1" dirty="0" smtClean="0">
                <a:latin typeface="Cambria" panose="02040503050406030204" pitchFamily="18" charset="0"/>
                <a:ea typeface="Cambria" panose="02040503050406030204" pitchFamily="18" charset="0"/>
              </a:rPr>
              <a:t>share details of the whole research </a:t>
            </a:r>
            <a:r>
              <a:rPr lang="en-GB" sz="2400" b="1" dirty="0" smtClean="0">
                <a:latin typeface="Cambria" panose="02040503050406030204" pitchFamily="18" charset="0"/>
                <a:ea typeface="Cambria" panose="02040503050406030204" pitchFamily="18" charset="0"/>
              </a:rPr>
              <a:t>process!</a:t>
            </a:r>
            <a:endParaRPr lang="en-GB" sz="2400" b="1" dirty="0">
              <a:latin typeface="Cambria" panose="02040503050406030204" pitchFamily="18" charset="0"/>
              <a:ea typeface="Cambria" panose="02040503050406030204" pitchFamily="18" charset="0"/>
            </a:endParaRPr>
          </a:p>
          <a:p>
            <a:pPr marL="694081" lvl="1" indent="-285750">
              <a:buFont typeface="Arial" panose="020B0604020202020204" pitchFamily="34" charset="0"/>
              <a:buChar char="•"/>
            </a:pPr>
            <a:endParaRPr lang="en-GB"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143567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The TOP Guidelines</a:t>
            </a:r>
          </a:p>
        </p:txBody>
      </p:sp>
      <p:sp>
        <p:nvSpPr>
          <p:cNvPr id="3" name="TextBox 2"/>
          <p:cNvSpPr txBox="1"/>
          <p:nvPr/>
        </p:nvSpPr>
        <p:spPr>
          <a:xfrm>
            <a:off x="240632" y="1024057"/>
            <a:ext cx="8662736" cy="4124206"/>
          </a:xfrm>
          <a:prstGeom prst="rect">
            <a:avLst/>
          </a:prstGeom>
          <a:noFill/>
        </p:spPr>
        <p:txBody>
          <a:bodyPr wrap="square" rtlCol="0">
            <a:spAutoFit/>
          </a:bodyPr>
          <a:lstStyle/>
          <a:p>
            <a:pPr marL="342900" indent="-342900" algn="just">
              <a:buFont typeface="Arial" panose="020B0604020202020204" pitchFamily="34" charset="0"/>
              <a:buChar char="•"/>
            </a:pPr>
            <a:r>
              <a:rPr lang="en-GB" sz="2200" dirty="0">
                <a:latin typeface="Cambria" panose="02040503050406030204" pitchFamily="18" charset="0"/>
                <a:ea typeface="Cambria" panose="02040503050406030204" pitchFamily="18" charset="0"/>
              </a:rPr>
              <a:t>The TOP Guidelines were created by journal, funders and societies to align scientific ideals with practices.</a:t>
            </a:r>
          </a:p>
          <a:p>
            <a:pPr marL="342900" indent="-342900" algn="just">
              <a:buFont typeface="Arial" panose="020B0604020202020204" pitchFamily="34" charset="0"/>
              <a:buChar char="•"/>
            </a:pPr>
            <a:endParaRPr lang="en-GB" sz="22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200" dirty="0">
                <a:latin typeface="Cambria" panose="02040503050406030204" pitchFamily="18" charset="0"/>
                <a:ea typeface="Cambria" panose="02040503050406030204" pitchFamily="18" charset="0"/>
              </a:rPr>
              <a:t>Published in 2015, the Transparency and Openness Promotion Guidelines include eight modular standards, each with three levels of increasing stringency.</a:t>
            </a:r>
          </a:p>
          <a:p>
            <a:pPr marL="342900" indent="-342900" algn="just">
              <a:buFont typeface="Arial" panose="020B0604020202020204" pitchFamily="34" charset="0"/>
              <a:buChar char="•"/>
            </a:pPr>
            <a:endParaRPr lang="en-GB" sz="22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200" dirty="0">
                <a:latin typeface="Cambria" panose="02040503050406030204" pitchFamily="18" charset="0"/>
                <a:ea typeface="Cambria" panose="02040503050406030204" pitchFamily="18" charset="0"/>
              </a:rPr>
              <a:t>Over 5,000 journals and organizations have already become signatories of the TOP Guidelines.</a:t>
            </a:r>
          </a:p>
          <a:p>
            <a:pPr algn="just"/>
            <a:endParaRPr lang="en-GB" sz="2200" dirty="0">
              <a:latin typeface="Cambria" panose="02040503050406030204" pitchFamily="18" charset="0"/>
              <a:ea typeface="Cambria" panose="02040503050406030204" pitchFamily="18" charset="0"/>
            </a:endParaRPr>
          </a:p>
          <a:p>
            <a:pPr algn="ctr"/>
            <a:r>
              <a:rPr lang="en-GB" sz="2200" dirty="0">
                <a:latin typeface="Cambria" panose="02040503050406030204" pitchFamily="18" charset="0"/>
                <a:ea typeface="Cambria" panose="02040503050406030204" pitchFamily="18" charset="0"/>
              </a:rPr>
              <a:t>https://cos.io/our-services/top-guidelines/</a:t>
            </a:r>
          </a:p>
          <a:p>
            <a:pPr algn="r"/>
            <a:endParaRPr lang="en-GB"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547384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American Journal of Political Science</a:t>
            </a:r>
          </a:p>
        </p:txBody>
      </p:sp>
      <p:pic>
        <p:nvPicPr>
          <p:cNvPr id="4" name="Picture 3">
            <a:extLst>
              <a:ext uri="{FF2B5EF4-FFF2-40B4-BE49-F238E27FC236}">
                <a16:creationId xmlns:a16="http://schemas.microsoft.com/office/drawing/2014/main" id="{D66AFF50-AF4A-4BA5-A320-EBF6A6DE19C4}"/>
              </a:ext>
            </a:extLst>
          </p:cNvPr>
          <p:cNvPicPr>
            <a:picLocks noChangeAspect="1"/>
          </p:cNvPicPr>
          <p:nvPr/>
        </p:nvPicPr>
        <p:blipFill rotWithShape="1">
          <a:blip r:embed="rId3"/>
          <a:srcRect l="11290" t="24314" r="45645" b="38966"/>
          <a:stretch/>
        </p:blipFill>
        <p:spPr>
          <a:xfrm>
            <a:off x="987971" y="908859"/>
            <a:ext cx="7168057" cy="3436375"/>
          </a:xfrm>
          <a:prstGeom prst="rect">
            <a:avLst/>
          </a:prstGeom>
        </p:spPr>
      </p:pic>
      <p:sp>
        <p:nvSpPr>
          <p:cNvPr id="5" name="TextBox 4">
            <a:extLst>
              <a:ext uri="{FF2B5EF4-FFF2-40B4-BE49-F238E27FC236}">
                <a16:creationId xmlns:a16="http://schemas.microsoft.com/office/drawing/2014/main" id="{43667D31-EDD7-4736-9D54-D9C7370D8845}"/>
              </a:ext>
            </a:extLst>
          </p:cNvPr>
          <p:cNvSpPr txBox="1"/>
          <p:nvPr/>
        </p:nvSpPr>
        <p:spPr>
          <a:xfrm>
            <a:off x="240632" y="4494189"/>
            <a:ext cx="8662736" cy="430887"/>
          </a:xfrm>
          <a:prstGeom prst="rect">
            <a:avLst/>
          </a:prstGeom>
          <a:noFill/>
        </p:spPr>
        <p:txBody>
          <a:bodyPr wrap="square" rtlCol="0">
            <a:spAutoFit/>
          </a:bodyPr>
          <a:lstStyle/>
          <a:p>
            <a:pPr algn="ctr"/>
            <a:r>
              <a:rPr lang="en-GB" sz="2200" dirty="0">
                <a:latin typeface="Cambria" panose="02040503050406030204" pitchFamily="18" charset="0"/>
                <a:ea typeface="Cambria" panose="02040503050406030204" pitchFamily="18" charset="0"/>
              </a:rPr>
              <a:t>https://ajps.org/guidelines-for-accepted-articles/</a:t>
            </a:r>
            <a:endParaRPr lang="en-GB"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263731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GitHub (github.com)</a:t>
            </a:r>
          </a:p>
        </p:txBody>
      </p:sp>
      <p:pic>
        <p:nvPicPr>
          <p:cNvPr id="4" name="Picture 3"/>
          <p:cNvPicPr>
            <a:picLocks noChangeAspect="1"/>
          </p:cNvPicPr>
          <p:nvPr/>
        </p:nvPicPr>
        <p:blipFill rotWithShape="1">
          <a:blip r:embed="rId3"/>
          <a:srcRect l="19123" t="20143" r="15439" b="15140"/>
          <a:stretch/>
        </p:blipFill>
        <p:spPr>
          <a:xfrm>
            <a:off x="1033340" y="943001"/>
            <a:ext cx="7244386" cy="4030052"/>
          </a:xfrm>
          <a:prstGeom prst="rect">
            <a:avLst/>
          </a:prstGeom>
        </p:spPr>
      </p:pic>
    </p:spTree>
    <p:extLst>
      <p:ext uri="{BB962C8B-B14F-4D97-AF65-F5344CB8AC3E}">
        <p14:creationId xmlns:p14="http://schemas.microsoft.com/office/powerpoint/2010/main" val="35378868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GitHub</a:t>
            </a:r>
          </a:p>
        </p:txBody>
      </p:sp>
      <p:sp>
        <p:nvSpPr>
          <p:cNvPr id="3" name="TextBox 2"/>
          <p:cNvSpPr txBox="1"/>
          <p:nvPr/>
        </p:nvSpPr>
        <p:spPr>
          <a:xfrm>
            <a:off x="240632" y="1138989"/>
            <a:ext cx="8662736" cy="830997"/>
          </a:xfrm>
          <a:prstGeom prst="rect">
            <a:avLst/>
          </a:prstGeom>
          <a:noFill/>
        </p:spPr>
        <p:txBody>
          <a:bodyPr wrap="square" rtlCol="0">
            <a:spAutoFit/>
          </a:bodyPr>
          <a:lstStyle/>
          <a:p>
            <a:pPr marL="285750" indent="-285750">
              <a:buFont typeface="Arial" panose="020B0604020202020204" pitchFamily="34" charset="0"/>
              <a:buChar char="•"/>
            </a:pPr>
            <a:r>
              <a:rPr lang="en-GB" sz="2400" dirty="0">
                <a:latin typeface="Cambria" panose="02040503050406030204" pitchFamily="18" charset="0"/>
                <a:ea typeface="Cambria" panose="02040503050406030204" pitchFamily="18" charset="0"/>
              </a:rPr>
              <a:t>GitHub is a web-based system to keep multiple revisions of your files and to share code easily with collaborators.</a:t>
            </a:r>
          </a:p>
        </p:txBody>
      </p:sp>
    </p:spTree>
    <p:extLst>
      <p:ext uri="{BB962C8B-B14F-4D97-AF65-F5344CB8AC3E}">
        <p14:creationId xmlns:p14="http://schemas.microsoft.com/office/powerpoint/2010/main" val="1407735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Version Control Software</a:t>
            </a:r>
          </a:p>
        </p:txBody>
      </p:sp>
      <p:sp>
        <p:nvSpPr>
          <p:cNvPr id="3" name="TextBox 2"/>
          <p:cNvSpPr txBox="1"/>
          <p:nvPr/>
        </p:nvSpPr>
        <p:spPr>
          <a:xfrm>
            <a:off x="240632" y="1138989"/>
            <a:ext cx="8662736" cy="830997"/>
          </a:xfrm>
          <a:prstGeom prst="rect">
            <a:avLst/>
          </a:prstGeom>
          <a:noFill/>
        </p:spPr>
        <p:txBody>
          <a:bodyPr wrap="square" rtlCol="0">
            <a:spAutoFit/>
          </a:bodyPr>
          <a:lstStyle/>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Version control systems keep track of every change to a file over time so early versions can be restored.</a:t>
            </a:r>
          </a:p>
        </p:txBody>
      </p:sp>
    </p:spTree>
    <p:extLst>
      <p:ext uri="{BB962C8B-B14F-4D97-AF65-F5344CB8AC3E}">
        <p14:creationId xmlns:p14="http://schemas.microsoft.com/office/powerpoint/2010/main" val="17455626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GitHub</a:t>
            </a:r>
          </a:p>
        </p:txBody>
      </p:sp>
      <p:pic>
        <p:nvPicPr>
          <p:cNvPr id="4" name="Picture 3"/>
          <p:cNvPicPr>
            <a:picLocks noChangeAspect="1"/>
          </p:cNvPicPr>
          <p:nvPr/>
        </p:nvPicPr>
        <p:blipFill rotWithShape="1">
          <a:blip r:embed="rId3"/>
          <a:srcRect t="9538" b="4230"/>
          <a:stretch/>
        </p:blipFill>
        <p:spPr>
          <a:xfrm>
            <a:off x="763147" y="1089155"/>
            <a:ext cx="7695053" cy="3732535"/>
          </a:xfrm>
          <a:prstGeom prst="rect">
            <a:avLst/>
          </a:prstGeom>
        </p:spPr>
      </p:pic>
    </p:spTree>
    <p:extLst>
      <p:ext uri="{BB962C8B-B14F-4D97-AF65-F5344CB8AC3E}">
        <p14:creationId xmlns:p14="http://schemas.microsoft.com/office/powerpoint/2010/main" val="12344693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12264" y="300250"/>
            <a:ext cx="4045626" cy="4612944"/>
          </a:xfrm>
          <a:prstGeom prst="rect">
            <a:avLst/>
          </a:prstGeom>
        </p:spPr>
      </p:pic>
    </p:spTree>
    <p:extLst>
      <p:ext uri="{BB962C8B-B14F-4D97-AF65-F5344CB8AC3E}">
        <p14:creationId xmlns:p14="http://schemas.microsoft.com/office/powerpoint/2010/main" val="25690798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GitHub</a:t>
            </a:r>
          </a:p>
        </p:txBody>
      </p:sp>
      <p:pic>
        <p:nvPicPr>
          <p:cNvPr id="5" name="Picture 4"/>
          <p:cNvPicPr>
            <a:picLocks noChangeAspect="1"/>
          </p:cNvPicPr>
          <p:nvPr/>
        </p:nvPicPr>
        <p:blipFill rotWithShape="1">
          <a:blip r:embed="rId3"/>
          <a:srcRect l="10000" t="10639" r="31935" b="3913"/>
          <a:stretch/>
        </p:blipFill>
        <p:spPr>
          <a:xfrm>
            <a:off x="2359042" y="807010"/>
            <a:ext cx="4787716" cy="3963165"/>
          </a:xfrm>
          <a:prstGeom prst="rect">
            <a:avLst/>
          </a:prstGeom>
        </p:spPr>
      </p:pic>
    </p:spTree>
    <p:extLst>
      <p:ext uri="{BB962C8B-B14F-4D97-AF65-F5344CB8AC3E}">
        <p14:creationId xmlns:p14="http://schemas.microsoft.com/office/powerpoint/2010/main" val="41093185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GitHub</a:t>
            </a:r>
          </a:p>
        </p:txBody>
      </p:sp>
      <p:pic>
        <p:nvPicPr>
          <p:cNvPr id="3" name="Picture 2"/>
          <p:cNvPicPr>
            <a:picLocks noChangeAspect="1"/>
          </p:cNvPicPr>
          <p:nvPr/>
        </p:nvPicPr>
        <p:blipFill rotWithShape="1">
          <a:blip r:embed="rId3"/>
          <a:srcRect l="23553" t="15152" r="24210" b="12801"/>
          <a:stretch/>
        </p:blipFill>
        <p:spPr>
          <a:xfrm>
            <a:off x="1895604" y="732638"/>
            <a:ext cx="5352792" cy="4152796"/>
          </a:xfrm>
          <a:prstGeom prst="rect">
            <a:avLst/>
          </a:prstGeom>
        </p:spPr>
      </p:pic>
    </p:spTree>
    <p:extLst>
      <p:ext uri="{BB962C8B-B14F-4D97-AF65-F5344CB8AC3E}">
        <p14:creationId xmlns:p14="http://schemas.microsoft.com/office/powerpoint/2010/main" val="26931556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GitHub</a:t>
            </a:r>
          </a:p>
        </p:txBody>
      </p:sp>
      <p:pic>
        <p:nvPicPr>
          <p:cNvPr id="4" name="Picture 3"/>
          <p:cNvPicPr>
            <a:picLocks noChangeAspect="1"/>
          </p:cNvPicPr>
          <p:nvPr/>
        </p:nvPicPr>
        <p:blipFill rotWithShape="1">
          <a:blip r:embed="rId3"/>
          <a:srcRect l="32895" t="10474" r="16447" b="26835"/>
          <a:stretch/>
        </p:blipFill>
        <p:spPr>
          <a:xfrm>
            <a:off x="573085" y="885901"/>
            <a:ext cx="5606716" cy="3902857"/>
          </a:xfrm>
          <a:prstGeom prst="rect">
            <a:avLst/>
          </a:prstGeom>
        </p:spPr>
      </p:pic>
      <p:sp>
        <p:nvSpPr>
          <p:cNvPr id="5" name="Rounded Rectangle 4"/>
          <p:cNvSpPr/>
          <p:nvPr/>
        </p:nvSpPr>
        <p:spPr>
          <a:xfrm>
            <a:off x="4787154" y="2837330"/>
            <a:ext cx="4141694" cy="1492624"/>
          </a:xfrm>
          <a:prstGeom prst="roundRect">
            <a:avLst/>
          </a:prstGeom>
          <a:solidFill>
            <a:schemeClr val="tx1">
              <a:lumMod val="10000"/>
              <a:lumOff val="90000"/>
            </a:schemeClr>
          </a:solidFill>
          <a:ln w="381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“We claim no intellectual property rights over the material you provide to the Service. Your profile and materials uploaded remain yours.”</a:t>
            </a:r>
          </a:p>
        </p:txBody>
      </p:sp>
    </p:spTree>
    <p:extLst>
      <p:ext uri="{BB962C8B-B14F-4D97-AF65-F5344CB8AC3E}">
        <p14:creationId xmlns:p14="http://schemas.microsoft.com/office/powerpoint/2010/main" val="2250136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301354"/>
            <a:ext cx="6906126" cy="497962"/>
          </a:xfrm>
        </p:spPr>
        <p:txBody>
          <a:bodyPr/>
          <a:lstStyle/>
          <a:p>
            <a:r>
              <a:rPr lang="en-GB" sz="2700" dirty="0" smtClean="0"/>
              <a:t>Open Science Framework (https</a:t>
            </a:r>
            <a:r>
              <a:rPr lang="en-GB" sz="2700" dirty="0"/>
              <a:t>://osf.io/)</a:t>
            </a:r>
          </a:p>
        </p:txBody>
      </p:sp>
      <p:pic>
        <p:nvPicPr>
          <p:cNvPr id="3" name="Picture 2"/>
          <p:cNvPicPr>
            <a:picLocks noChangeAspect="1"/>
          </p:cNvPicPr>
          <p:nvPr/>
        </p:nvPicPr>
        <p:blipFill rotWithShape="1">
          <a:blip r:embed="rId3"/>
          <a:srcRect l="8960" t="9422" r="9270" b="9838"/>
          <a:stretch/>
        </p:blipFill>
        <p:spPr>
          <a:xfrm>
            <a:off x="1038316" y="952500"/>
            <a:ext cx="7067367" cy="3925315"/>
          </a:xfrm>
          <a:prstGeom prst="rect">
            <a:avLst/>
          </a:prstGeom>
        </p:spPr>
      </p:pic>
    </p:spTree>
    <p:extLst>
      <p:ext uri="{BB962C8B-B14F-4D97-AF65-F5344CB8AC3E}">
        <p14:creationId xmlns:p14="http://schemas.microsoft.com/office/powerpoint/2010/main" val="31447147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301354"/>
            <a:ext cx="6906126" cy="497962"/>
          </a:xfrm>
        </p:spPr>
        <p:txBody>
          <a:bodyPr/>
          <a:lstStyle/>
          <a:p>
            <a:r>
              <a:rPr lang="en-GB" sz="2700" dirty="0" smtClean="0"/>
              <a:t>Open Science Framework (https</a:t>
            </a:r>
            <a:r>
              <a:rPr lang="en-GB" sz="2700" dirty="0"/>
              <a:t>://osf.io/)</a:t>
            </a:r>
          </a:p>
        </p:txBody>
      </p:sp>
      <p:pic>
        <p:nvPicPr>
          <p:cNvPr id="4" name="Picture 3"/>
          <p:cNvPicPr>
            <a:picLocks noChangeAspect="1"/>
          </p:cNvPicPr>
          <p:nvPr/>
        </p:nvPicPr>
        <p:blipFill rotWithShape="1">
          <a:blip r:embed="rId3"/>
          <a:srcRect l="8438" t="9791" r="10000" b="4468"/>
          <a:stretch/>
        </p:blipFill>
        <p:spPr>
          <a:xfrm>
            <a:off x="1202001" y="1009650"/>
            <a:ext cx="6739997" cy="3985464"/>
          </a:xfrm>
          <a:prstGeom prst="rect">
            <a:avLst/>
          </a:prstGeom>
        </p:spPr>
      </p:pic>
    </p:spTree>
    <p:extLst>
      <p:ext uri="{BB962C8B-B14F-4D97-AF65-F5344CB8AC3E}">
        <p14:creationId xmlns:p14="http://schemas.microsoft.com/office/powerpoint/2010/main" val="13755723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qua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717" y="991720"/>
            <a:ext cx="6700565" cy="394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350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No Drop Down Menus</a:t>
            </a:r>
          </a:p>
        </p:txBody>
      </p:sp>
      <p:sp>
        <p:nvSpPr>
          <p:cNvPr id="3" name="TextBox 2"/>
          <p:cNvSpPr txBox="1"/>
          <p:nvPr/>
        </p:nvSpPr>
        <p:spPr>
          <a:xfrm>
            <a:off x="240632" y="1138989"/>
            <a:ext cx="8662736" cy="461665"/>
          </a:xfrm>
          <a:prstGeom prst="rect">
            <a:avLst/>
          </a:prstGeom>
          <a:noFill/>
        </p:spPr>
        <p:txBody>
          <a:bodyPr wrap="square" rtlCol="0">
            <a:spAutoFit/>
          </a:bodyPr>
          <a:lstStyle/>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GUIs will leave you in a sticky mess!</a:t>
            </a:r>
          </a:p>
        </p:txBody>
      </p:sp>
      <p:pic>
        <p:nvPicPr>
          <p:cNvPr id="4" name="Picture 3"/>
          <p:cNvPicPr>
            <a:picLocks noChangeAspect="1"/>
          </p:cNvPicPr>
          <p:nvPr/>
        </p:nvPicPr>
        <p:blipFill rotWithShape="1">
          <a:blip r:embed="rId2"/>
          <a:srcRect l="27507" r="8977"/>
          <a:stretch/>
        </p:blipFill>
        <p:spPr>
          <a:xfrm>
            <a:off x="1191343" y="2741527"/>
            <a:ext cx="2659688" cy="19022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065" y="2741527"/>
            <a:ext cx="3347962" cy="1883228"/>
          </a:xfrm>
          <a:prstGeom prst="rect">
            <a:avLst/>
          </a:prstGeom>
        </p:spPr>
      </p:pic>
    </p:spTree>
    <p:extLst>
      <p:ext uri="{BB962C8B-B14F-4D97-AF65-F5344CB8AC3E}">
        <p14:creationId xmlns:p14="http://schemas.microsoft.com/office/powerpoint/2010/main" val="6667316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9018" t="36000" r="6789"/>
          <a:stretch/>
        </p:blipFill>
        <p:spPr>
          <a:xfrm>
            <a:off x="332887" y="286161"/>
            <a:ext cx="4487785" cy="4559069"/>
          </a:xfrm>
          <a:prstGeom prst="rect">
            <a:avLst/>
          </a:prstGeom>
        </p:spPr>
      </p:pic>
      <p:sp>
        <p:nvSpPr>
          <p:cNvPr id="6" name="Rectangle 5"/>
          <p:cNvSpPr/>
          <p:nvPr/>
        </p:nvSpPr>
        <p:spPr>
          <a:xfrm>
            <a:off x="5114260" y="1780865"/>
            <a:ext cx="3753293" cy="1569660"/>
          </a:xfrm>
          <a:prstGeom prst="rect">
            <a:avLst/>
          </a:prstGeom>
        </p:spPr>
        <p:txBody>
          <a:bodyPr wrap="square">
            <a:spAutoFit/>
          </a:bodyPr>
          <a:lstStyle/>
          <a:p>
            <a:pPr algn="just">
              <a:spcBef>
                <a:spcPts val="0"/>
              </a:spcBef>
            </a:pPr>
            <a:r>
              <a:rPr lang="en-GB" sz="2400" dirty="0">
                <a:latin typeface="Cambria" panose="02040503050406030204" pitchFamily="18" charset="0"/>
                <a:ea typeface="Cambria" panose="02040503050406030204" pitchFamily="18" charset="0"/>
              </a:rPr>
              <a:t>Long, J.S., 2009. </a:t>
            </a:r>
            <a:r>
              <a:rPr lang="en-GB" sz="2400" dirty="0">
                <a:latin typeface="Cambria" panose="02040503050406030204" pitchFamily="18" charset="0"/>
                <a:ea typeface="Cambria" panose="02040503050406030204" pitchFamily="18" charset="0"/>
                <a:hlinkClick r:id="rId3"/>
              </a:rPr>
              <a:t>The workflow of data analysis using Stata.</a:t>
            </a:r>
            <a:r>
              <a:rPr lang="en-GB" sz="2400" dirty="0">
                <a:latin typeface="Cambria" panose="02040503050406030204" pitchFamily="18" charset="0"/>
                <a:ea typeface="Cambria" panose="02040503050406030204" pitchFamily="18" charset="0"/>
              </a:rPr>
              <a:t> College Station, TX: Stata Press.</a:t>
            </a:r>
          </a:p>
        </p:txBody>
      </p:sp>
    </p:spTree>
    <p:extLst>
      <p:ext uri="{BB962C8B-B14F-4D97-AF65-F5344CB8AC3E}">
        <p14:creationId xmlns:p14="http://schemas.microsoft.com/office/powerpoint/2010/main" val="32523379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4079" t="14918" r="34869" b="7187"/>
          <a:stretch/>
        </p:blipFill>
        <p:spPr>
          <a:xfrm>
            <a:off x="745959" y="288758"/>
            <a:ext cx="3307543" cy="4667000"/>
          </a:xfrm>
          <a:prstGeom prst="rect">
            <a:avLst/>
          </a:prstGeom>
        </p:spPr>
      </p:pic>
      <p:sp>
        <p:nvSpPr>
          <p:cNvPr id="3" name="Rectangle 2"/>
          <p:cNvSpPr/>
          <p:nvPr/>
        </p:nvSpPr>
        <p:spPr>
          <a:xfrm>
            <a:off x="4380613" y="1545040"/>
            <a:ext cx="4572000" cy="2677656"/>
          </a:xfrm>
          <a:prstGeom prst="rect">
            <a:avLst/>
          </a:prstGeom>
        </p:spPr>
        <p:txBody>
          <a:bodyPr>
            <a:spAutoFit/>
          </a:bodyPr>
          <a:lstStyle/>
          <a:p>
            <a:pPr algn="just">
              <a:spcBef>
                <a:spcPts val="0"/>
              </a:spcBef>
            </a:pPr>
            <a:r>
              <a:rPr lang="en-GB" sz="2400" dirty="0">
                <a:latin typeface="Cambria" panose="02040503050406030204" pitchFamily="18" charset="0"/>
                <a:ea typeface="Cambria" panose="02040503050406030204" pitchFamily="18" charset="0"/>
              </a:rPr>
              <a:t>Gayle, V.J. and Lambert, P.S., 2017. </a:t>
            </a:r>
            <a:r>
              <a:rPr lang="en-GB" sz="2400" dirty="0">
                <a:latin typeface="Cambria" panose="02040503050406030204" pitchFamily="18" charset="0"/>
                <a:ea typeface="Cambria" panose="02040503050406030204" pitchFamily="18" charset="0"/>
                <a:hlinkClick r:id="rId3"/>
              </a:rPr>
              <a:t>The workflow: A practical guide to producing accurate, efficient, transparent and reproducible social survey data analysis</a:t>
            </a:r>
            <a:r>
              <a:rPr lang="en-GB" sz="2400" dirty="0">
                <a:latin typeface="Cambria" panose="02040503050406030204" pitchFamily="18" charset="0"/>
                <a:ea typeface="Cambria" panose="02040503050406030204" pitchFamily="18" charset="0"/>
              </a:rPr>
              <a:t>. National Centre for Research Methods.</a:t>
            </a:r>
          </a:p>
        </p:txBody>
      </p:sp>
    </p:spTree>
    <p:extLst>
      <p:ext uri="{BB962C8B-B14F-4D97-AF65-F5344CB8AC3E}">
        <p14:creationId xmlns:p14="http://schemas.microsoft.com/office/powerpoint/2010/main" val="15400111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a:t>Effective Workflows</a:t>
            </a:r>
          </a:p>
        </p:txBody>
      </p:sp>
      <p:sp>
        <p:nvSpPr>
          <p:cNvPr id="3" name="TextBox 2"/>
          <p:cNvSpPr txBox="1"/>
          <p:nvPr/>
        </p:nvSpPr>
        <p:spPr>
          <a:xfrm>
            <a:off x="240632" y="1138989"/>
            <a:ext cx="8662736" cy="2677656"/>
          </a:xfrm>
          <a:prstGeom prst="rect">
            <a:avLst/>
          </a:prstGeom>
          <a:noFill/>
        </p:spPr>
        <p:txBody>
          <a:bodyPr wrap="square" rtlCol="0">
            <a:spAutoFit/>
          </a:bodyPr>
          <a:lstStyle/>
          <a:p>
            <a:pPr marL="342900" indent="-342900">
              <a:buFont typeface="+mj-lt"/>
              <a:buAutoNum type="arabicPeriod"/>
            </a:pPr>
            <a:r>
              <a:rPr lang="en-GB" sz="2400" dirty="0">
                <a:latin typeface="Cambria" panose="02040503050406030204" pitchFamily="18" charset="0"/>
                <a:ea typeface="Cambria" panose="02040503050406030204" pitchFamily="18" charset="0"/>
              </a:rPr>
              <a:t>Accuracy</a:t>
            </a:r>
          </a:p>
          <a:p>
            <a:pPr marL="342900" indent="-342900">
              <a:buFont typeface="+mj-lt"/>
              <a:buAutoNum type="arabicPeriod"/>
            </a:pPr>
            <a:r>
              <a:rPr lang="en-GB" sz="2400" dirty="0">
                <a:latin typeface="Cambria" panose="02040503050406030204" pitchFamily="18" charset="0"/>
                <a:ea typeface="Cambria" panose="02040503050406030204" pitchFamily="18" charset="0"/>
              </a:rPr>
              <a:t>Efficiency</a:t>
            </a:r>
          </a:p>
          <a:p>
            <a:pPr marL="342900" indent="-342900">
              <a:buFont typeface="+mj-lt"/>
              <a:buAutoNum type="arabicPeriod"/>
            </a:pPr>
            <a:r>
              <a:rPr lang="en-GB" sz="2400" dirty="0">
                <a:latin typeface="Cambria" panose="02040503050406030204" pitchFamily="18" charset="0"/>
                <a:ea typeface="Cambria" panose="02040503050406030204" pitchFamily="18" charset="0"/>
              </a:rPr>
              <a:t>Standardization</a:t>
            </a:r>
          </a:p>
          <a:p>
            <a:pPr marL="342900" indent="-342900">
              <a:buFont typeface="+mj-lt"/>
              <a:buAutoNum type="arabicPeriod"/>
            </a:pPr>
            <a:r>
              <a:rPr lang="en-GB" sz="2400" dirty="0">
                <a:latin typeface="Cambria" panose="02040503050406030204" pitchFamily="18" charset="0"/>
                <a:ea typeface="Cambria" panose="02040503050406030204" pitchFamily="18" charset="0"/>
              </a:rPr>
              <a:t>Automation</a:t>
            </a:r>
          </a:p>
          <a:p>
            <a:pPr marL="342900" indent="-342900">
              <a:buFont typeface="+mj-lt"/>
              <a:buAutoNum type="arabicPeriod"/>
            </a:pPr>
            <a:r>
              <a:rPr lang="en-GB" sz="2400" dirty="0">
                <a:latin typeface="Cambria" panose="02040503050406030204" pitchFamily="18" charset="0"/>
                <a:ea typeface="Cambria" panose="02040503050406030204" pitchFamily="18" charset="0"/>
              </a:rPr>
              <a:t>Simplicity</a:t>
            </a:r>
          </a:p>
          <a:p>
            <a:pPr marL="342900" indent="-342900">
              <a:buFont typeface="+mj-lt"/>
              <a:buAutoNum type="arabicPeriod"/>
            </a:pPr>
            <a:r>
              <a:rPr lang="en-GB" sz="2400" dirty="0">
                <a:latin typeface="Cambria" panose="02040503050406030204" pitchFamily="18" charset="0"/>
                <a:ea typeface="Cambria" panose="02040503050406030204" pitchFamily="18" charset="0"/>
              </a:rPr>
              <a:t>Usability</a:t>
            </a:r>
          </a:p>
          <a:p>
            <a:pPr marL="342900" indent="-342900">
              <a:buFont typeface="+mj-lt"/>
              <a:buAutoNum type="arabicPeriod"/>
            </a:pPr>
            <a:r>
              <a:rPr lang="en-GB" sz="2400" dirty="0">
                <a:latin typeface="Cambria" panose="02040503050406030204" pitchFamily="18" charset="0"/>
                <a:ea typeface="Cambria" panose="02040503050406030204" pitchFamily="18" charset="0"/>
              </a:rPr>
              <a:t>Scalability</a:t>
            </a:r>
          </a:p>
        </p:txBody>
      </p:sp>
    </p:spTree>
    <p:extLst>
      <p:ext uri="{BB962C8B-B14F-4D97-AF65-F5344CB8AC3E}">
        <p14:creationId xmlns:p14="http://schemas.microsoft.com/office/powerpoint/2010/main" val="2283671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38186" y="1031081"/>
            <a:ext cx="5867628" cy="3893344"/>
          </a:xfrm>
          <a:prstGeom prst="rect">
            <a:avLst/>
          </a:prstGeom>
        </p:spPr>
      </p:pic>
    </p:spTree>
    <p:extLst>
      <p:ext uri="{BB962C8B-B14F-4D97-AF65-F5344CB8AC3E}">
        <p14:creationId xmlns:p14="http://schemas.microsoft.com/office/powerpoint/2010/main" val="15688438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Literate Programming</a:t>
            </a:r>
          </a:p>
        </p:txBody>
      </p:sp>
      <p:sp>
        <p:nvSpPr>
          <p:cNvPr id="3" name="TextBox 2"/>
          <p:cNvSpPr txBox="1"/>
          <p:nvPr/>
        </p:nvSpPr>
        <p:spPr>
          <a:xfrm>
            <a:off x="240632" y="1138989"/>
            <a:ext cx="5766468" cy="3693319"/>
          </a:xfrm>
          <a:prstGeom prst="rect">
            <a:avLst/>
          </a:prstGeom>
          <a:noFill/>
        </p:spPr>
        <p:txBody>
          <a:bodyPr wrap="square" rtlCol="0">
            <a:spAutoFit/>
          </a:bodyPr>
          <a:lstStyle/>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Literate programming is a methodology that combines a programming language with a documentation language, thereby making programs more robust, more portable, more easily maintained. </a:t>
            </a:r>
          </a:p>
          <a:p>
            <a:pPr marL="285750" indent="-28575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The main idea is to treat a program as a piece of literature, addressed to human beings rather than to a computer.</a:t>
            </a:r>
          </a:p>
          <a:p>
            <a:pPr marL="285750" indent="-285750">
              <a:buFont typeface="Arial" panose="020B0604020202020204" pitchFamily="34" charset="0"/>
              <a:buChar char="•"/>
            </a:pPr>
            <a:endParaRPr lang="en-GB" sz="1800"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stretch>
            <a:fillRect/>
          </a:stretch>
        </p:blipFill>
        <p:spPr>
          <a:xfrm>
            <a:off x="6665708" y="1138989"/>
            <a:ext cx="2095500" cy="3133725"/>
          </a:xfrm>
          <a:prstGeom prst="rect">
            <a:avLst/>
          </a:prstGeom>
        </p:spPr>
      </p:pic>
      <p:pic>
        <p:nvPicPr>
          <p:cNvPr id="5" name="Picture 4"/>
          <p:cNvPicPr>
            <a:picLocks noChangeAspect="1"/>
          </p:cNvPicPr>
          <p:nvPr/>
        </p:nvPicPr>
        <p:blipFill>
          <a:blip r:embed="rId3"/>
          <a:stretch>
            <a:fillRect/>
          </a:stretch>
        </p:blipFill>
        <p:spPr>
          <a:xfrm>
            <a:off x="5920944" y="3645788"/>
            <a:ext cx="2451627" cy="1379383"/>
          </a:xfrm>
          <a:prstGeom prst="rect">
            <a:avLst/>
          </a:prstGeom>
        </p:spPr>
      </p:pic>
    </p:spTree>
    <p:extLst>
      <p:ext uri="{BB962C8B-B14F-4D97-AF65-F5344CB8AC3E}">
        <p14:creationId xmlns:p14="http://schemas.microsoft.com/office/powerpoint/2010/main" val="19262260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93659"/>
            <a:ext cx="6906126" cy="513351"/>
          </a:xfrm>
        </p:spPr>
        <p:txBody>
          <a:bodyPr/>
          <a:lstStyle/>
          <a:p>
            <a:r>
              <a:rPr lang="en-GB" sz="2800" dirty="0" smtClean="0"/>
              <a:t>Research Practice</a:t>
            </a:r>
            <a:endParaRPr lang="en-GB" sz="2800" dirty="0"/>
          </a:p>
        </p:txBody>
      </p:sp>
      <p:sp>
        <p:nvSpPr>
          <p:cNvPr id="3" name="TextBox 2"/>
          <p:cNvSpPr txBox="1"/>
          <p:nvPr/>
        </p:nvSpPr>
        <p:spPr>
          <a:xfrm>
            <a:off x="240632" y="971936"/>
            <a:ext cx="8662736" cy="3785652"/>
          </a:xfrm>
          <a:prstGeom prst="rect">
            <a:avLst/>
          </a:prstGeom>
          <a:noFill/>
        </p:spPr>
        <p:txBody>
          <a:bodyPr wrap="square" rtlCol="0">
            <a:spAutoFit/>
          </a:bodyPr>
          <a:lstStyle/>
          <a:p>
            <a:pPr marL="342900" indent="-342900" algn="just">
              <a:buFont typeface="Arial" panose="020B0604020202020204" pitchFamily="34" charset="0"/>
              <a:buChar char="•"/>
            </a:pPr>
            <a:r>
              <a:rPr lang="en-GB" sz="2400" b="1" dirty="0">
                <a:latin typeface="Cambria" panose="02040503050406030204" pitchFamily="18" charset="0"/>
                <a:ea typeface="Cambria" panose="02040503050406030204" pitchFamily="18" charset="0"/>
              </a:rPr>
              <a:t>Pair programming </a:t>
            </a:r>
            <a:r>
              <a:rPr lang="en-GB" sz="2400" dirty="0">
                <a:latin typeface="Cambria" panose="02040503050406030204" pitchFamily="18" charset="0"/>
                <a:ea typeface="Cambria" panose="02040503050406030204" pitchFamily="18" charset="0"/>
              </a:rPr>
              <a:t>is an agile software development technique in which two programmers work together at one workstation. One, the driver, writes code while the other, the observer or navigator, reviews each line of code as it is typed in. </a:t>
            </a:r>
            <a:endParaRPr lang="en-GB" sz="2400" dirty="0" smtClean="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b="1" dirty="0">
                <a:latin typeface="Cambria" panose="02040503050406030204" pitchFamily="18" charset="0"/>
                <a:ea typeface="Cambria" panose="02040503050406030204" pitchFamily="18" charset="0"/>
              </a:rPr>
              <a:t>Code </a:t>
            </a:r>
            <a:r>
              <a:rPr lang="en-GB" sz="2400" b="1" dirty="0" smtClean="0">
                <a:latin typeface="Cambria" panose="02040503050406030204" pitchFamily="18" charset="0"/>
                <a:ea typeface="Cambria" panose="02040503050406030204" pitchFamily="18" charset="0"/>
              </a:rPr>
              <a:t>peer review </a:t>
            </a:r>
            <a:r>
              <a:rPr lang="en-GB" sz="2400" dirty="0" smtClean="0">
                <a:latin typeface="Cambria" panose="02040503050406030204" pitchFamily="18" charset="0"/>
                <a:ea typeface="Cambria" panose="02040503050406030204" pitchFamily="18" charset="0"/>
              </a:rPr>
              <a:t>is </a:t>
            </a:r>
            <a:r>
              <a:rPr lang="en-GB" sz="2400" dirty="0">
                <a:latin typeface="Cambria" panose="02040503050406030204" pitchFamily="18" charset="0"/>
                <a:ea typeface="Cambria" panose="02040503050406030204" pitchFamily="18" charset="0"/>
              </a:rPr>
              <a:t>a software quality assurance activity in which one or several humans check a program mainly by viewing and reading parts of its source code, and they do so after implementation or as an interruption of implementation.</a:t>
            </a:r>
          </a:p>
        </p:txBody>
      </p:sp>
    </p:spTree>
    <p:extLst>
      <p:ext uri="{BB962C8B-B14F-4D97-AF65-F5344CB8AC3E}">
        <p14:creationId xmlns:p14="http://schemas.microsoft.com/office/powerpoint/2010/main" val="2672999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1723021"/>
            <a:ext cx="8655012" cy="1190459"/>
          </a:xfrm>
        </p:spPr>
        <p:txBody>
          <a:bodyPr/>
          <a:lstStyle/>
          <a:p>
            <a:pPr algn="ctr"/>
            <a:r>
              <a:rPr lang="en-GB" sz="3600" dirty="0"/>
              <a:t>Is this achievable in a plain text document (e.g. a .do file, R script)?</a:t>
            </a:r>
          </a:p>
        </p:txBody>
      </p:sp>
    </p:spTree>
    <p:extLst>
      <p:ext uri="{BB962C8B-B14F-4D97-AF65-F5344CB8AC3E}">
        <p14:creationId xmlns:p14="http://schemas.microsoft.com/office/powerpoint/2010/main" val="3689686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Research Objects</a:t>
            </a:r>
          </a:p>
        </p:txBody>
      </p:sp>
      <p:sp>
        <p:nvSpPr>
          <p:cNvPr id="3" name="TextBox 2"/>
          <p:cNvSpPr txBox="1"/>
          <p:nvPr/>
        </p:nvSpPr>
        <p:spPr>
          <a:xfrm>
            <a:off x="240632" y="1138989"/>
            <a:ext cx="8662736" cy="4278094"/>
          </a:xfrm>
          <a:prstGeom prst="rect">
            <a:avLst/>
          </a:prstGeom>
          <a:noFill/>
        </p:spPr>
        <p:txBody>
          <a:bodyPr wrap="square" rtlCol="0">
            <a:spAutoFit/>
          </a:bodyPr>
          <a:lstStyle/>
          <a:p>
            <a:pPr algn="just"/>
            <a:r>
              <a:rPr lang="en-GB" sz="2400" dirty="0">
                <a:latin typeface="Cambria" panose="02040503050406030204" pitchFamily="18" charset="0"/>
                <a:ea typeface="Cambria" panose="02040503050406030204" pitchFamily="18" charset="0"/>
              </a:rPr>
              <a:t>Research Objects (ROs) are ‘semantically rich aggregations of (potentially distributed) resources that provide a layer of structure on top of information delivered as Linked Data… An RO bundles together essential information relating to experiments and investigations. This includes not only the data used, and methods employed to produce and analyse that data, but also the people involved in the investigation.”</a:t>
            </a:r>
          </a:p>
          <a:p>
            <a:pPr algn="r"/>
            <a:r>
              <a:rPr lang="en-GB" sz="2400" dirty="0">
                <a:latin typeface="Cambria" panose="02040503050406030204" pitchFamily="18" charset="0"/>
                <a:ea typeface="Cambria" panose="02040503050406030204" pitchFamily="18" charset="0"/>
              </a:rPr>
              <a:t>(</a:t>
            </a:r>
            <a:r>
              <a:rPr lang="en-GB" sz="2400" dirty="0" err="1">
                <a:latin typeface="Cambria" panose="02040503050406030204" pitchFamily="18" charset="0"/>
                <a:ea typeface="Cambria" panose="02040503050406030204" pitchFamily="18" charset="0"/>
              </a:rPr>
              <a:t>Bechhofer</a:t>
            </a:r>
            <a:r>
              <a:rPr lang="en-GB" sz="2400" dirty="0">
                <a:latin typeface="Cambria" panose="02040503050406030204" pitchFamily="18" charset="0"/>
                <a:ea typeface="Cambria" panose="02040503050406030204" pitchFamily="18" charset="0"/>
              </a:rPr>
              <a:t> et al. 2013)</a:t>
            </a:r>
          </a:p>
          <a:p>
            <a:pPr algn="r"/>
            <a:endParaRPr lang="en-GB" sz="2400" dirty="0">
              <a:latin typeface="Cambria" panose="02040503050406030204" pitchFamily="18" charset="0"/>
              <a:ea typeface="Cambria" panose="02040503050406030204" pitchFamily="18" charset="0"/>
            </a:endParaRPr>
          </a:p>
          <a:p>
            <a:pPr algn="ctr"/>
            <a:r>
              <a:rPr lang="en-GB" dirty="0">
                <a:latin typeface="Cambria" panose="02040503050406030204" pitchFamily="18" charset="0"/>
                <a:ea typeface="Cambria" panose="02040503050406030204" pitchFamily="18" charset="0"/>
              </a:rPr>
              <a:t>S. </a:t>
            </a:r>
            <a:r>
              <a:rPr lang="en-GB" dirty="0" err="1">
                <a:latin typeface="Cambria" panose="02040503050406030204" pitchFamily="18" charset="0"/>
                <a:ea typeface="Cambria" panose="02040503050406030204" pitchFamily="18" charset="0"/>
              </a:rPr>
              <a:t>Bechhofer</a:t>
            </a:r>
            <a:r>
              <a:rPr lang="en-GB" dirty="0">
                <a:latin typeface="Cambria" panose="02040503050406030204" pitchFamily="18" charset="0"/>
                <a:ea typeface="Cambria" panose="02040503050406030204" pitchFamily="18" charset="0"/>
              </a:rPr>
              <a:t> et al., “Why linked data is not enough for scientists,” Future Generation Computer Systems, vol. 29, no. 2, pp. 599–611, Feb. 2013. http://dx.doi.org/10.1016/j.future.2011.08.004.</a:t>
            </a:r>
          </a:p>
          <a:p>
            <a:pPr algn="ctr"/>
            <a:endParaRPr lang="en-GB"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70395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000020"/>
            <a:ext cx="8655012" cy="636461"/>
          </a:xfrm>
        </p:spPr>
        <p:txBody>
          <a:bodyPr/>
          <a:lstStyle/>
          <a:p>
            <a:pPr algn="ctr"/>
            <a:r>
              <a:rPr lang="en-GB" sz="3600" dirty="0"/>
              <a:t>Dynamic Documents</a:t>
            </a:r>
          </a:p>
        </p:txBody>
      </p:sp>
    </p:spTree>
    <p:extLst>
      <p:ext uri="{BB962C8B-B14F-4D97-AF65-F5344CB8AC3E}">
        <p14:creationId xmlns:p14="http://schemas.microsoft.com/office/powerpoint/2010/main" val="2177167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Dynamic Documents</a:t>
            </a:r>
          </a:p>
        </p:txBody>
      </p:sp>
      <p:sp>
        <p:nvSpPr>
          <p:cNvPr id="3" name="TextBox 2"/>
          <p:cNvSpPr txBox="1"/>
          <p:nvPr/>
        </p:nvSpPr>
        <p:spPr>
          <a:xfrm>
            <a:off x="240632" y="1055004"/>
            <a:ext cx="8662736" cy="3293209"/>
          </a:xfrm>
          <a:prstGeom prst="rect">
            <a:avLst/>
          </a:prstGeom>
          <a:noFill/>
        </p:spPr>
        <p:txBody>
          <a:bodyPr wrap="square" rtlCol="0">
            <a:spAutoFit/>
          </a:bodyPr>
          <a:lstStyle/>
          <a:p>
            <a:pPr algn="ctr"/>
            <a:r>
              <a:rPr lang="en-GB" sz="2800" dirty="0" smtClean="0">
                <a:latin typeface="Cambria" panose="02040503050406030204" pitchFamily="18" charset="0"/>
                <a:ea typeface="Cambria" panose="02040503050406030204" pitchFamily="18" charset="0"/>
              </a:rPr>
              <a:t>Code on Steroids</a:t>
            </a:r>
            <a:endParaRPr lang="en-GB" sz="2000" dirty="0">
              <a:latin typeface="Cambria" panose="02040503050406030204" pitchFamily="18" charset="0"/>
              <a:ea typeface="Cambria" panose="02040503050406030204" pitchFamily="18" charset="0"/>
            </a:endParaRPr>
          </a:p>
          <a:p>
            <a:pPr algn="ctr"/>
            <a:endParaRPr lang="en-GB" sz="2000" dirty="0">
              <a:latin typeface="Cambria" panose="02040503050406030204" pitchFamily="18" charset="0"/>
              <a:ea typeface="Cambria" panose="02040503050406030204" pitchFamily="18" charset="0"/>
            </a:endParaRPr>
          </a:p>
          <a:p>
            <a:pPr algn="ctr"/>
            <a:endParaRPr lang="en-GB" sz="2000" dirty="0">
              <a:latin typeface="Cambria" panose="02040503050406030204" pitchFamily="18" charset="0"/>
              <a:ea typeface="Cambria" panose="02040503050406030204" pitchFamily="18" charset="0"/>
            </a:endParaRPr>
          </a:p>
          <a:p>
            <a:pPr algn="ctr"/>
            <a:endParaRPr lang="en-GB" sz="2000" dirty="0">
              <a:latin typeface="Cambria" panose="02040503050406030204" pitchFamily="18" charset="0"/>
              <a:ea typeface="Cambria" panose="02040503050406030204" pitchFamily="18" charset="0"/>
            </a:endParaRPr>
          </a:p>
          <a:p>
            <a:pPr algn="ctr"/>
            <a:endParaRPr lang="en-GB" sz="2000" dirty="0">
              <a:latin typeface="Cambria" panose="02040503050406030204" pitchFamily="18" charset="0"/>
              <a:ea typeface="Cambria" panose="02040503050406030204" pitchFamily="18" charset="0"/>
            </a:endParaRPr>
          </a:p>
          <a:p>
            <a:pPr algn="ctr"/>
            <a:endParaRPr lang="en-GB" sz="2000" dirty="0">
              <a:latin typeface="Cambria" panose="02040503050406030204" pitchFamily="18" charset="0"/>
              <a:ea typeface="Cambria" panose="02040503050406030204" pitchFamily="18" charset="0"/>
            </a:endParaRPr>
          </a:p>
          <a:p>
            <a:pPr algn="ctr"/>
            <a:endParaRPr lang="en-GB" sz="2000" dirty="0">
              <a:latin typeface="Cambria" panose="02040503050406030204" pitchFamily="18" charset="0"/>
              <a:ea typeface="Cambria" panose="02040503050406030204" pitchFamily="18" charset="0"/>
            </a:endParaRPr>
          </a:p>
          <a:p>
            <a:pPr algn="ctr"/>
            <a:endParaRPr lang="en-GB" sz="2000" dirty="0">
              <a:latin typeface="Cambria" panose="02040503050406030204" pitchFamily="18" charset="0"/>
              <a:ea typeface="Cambria" panose="02040503050406030204" pitchFamily="18" charset="0"/>
            </a:endParaRPr>
          </a:p>
          <a:p>
            <a:pPr algn="ctr"/>
            <a:endParaRPr lang="en-GB" sz="2000" dirty="0">
              <a:latin typeface="Cambria" panose="02040503050406030204" pitchFamily="18" charset="0"/>
              <a:ea typeface="Cambria" panose="02040503050406030204" pitchFamily="18" charset="0"/>
            </a:endParaRPr>
          </a:p>
          <a:p>
            <a:pPr algn="ctr"/>
            <a:endParaRPr lang="en-GB" sz="2000"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672" y="1796389"/>
            <a:ext cx="3234656" cy="2425992"/>
          </a:xfrm>
          <a:prstGeom prst="rect">
            <a:avLst/>
          </a:prstGeom>
        </p:spPr>
      </p:pic>
    </p:spTree>
    <p:extLst>
      <p:ext uri="{BB962C8B-B14F-4D97-AF65-F5344CB8AC3E}">
        <p14:creationId xmlns:p14="http://schemas.microsoft.com/office/powerpoint/2010/main" val="4200920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Dynamic Documents</a:t>
            </a:r>
          </a:p>
        </p:txBody>
      </p:sp>
      <p:sp>
        <p:nvSpPr>
          <p:cNvPr id="3" name="TextBox 2"/>
          <p:cNvSpPr txBox="1"/>
          <p:nvPr/>
        </p:nvSpPr>
        <p:spPr>
          <a:xfrm>
            <a:off x="240632" y="1138989"/>
            <a:ext cx="8662736" cy="830997"/>
          </a:xfrm>
          <a:prstGeom prst="rect">
            <a:avLst/>
          </a:prstGeom>
          <a:noFill/>
        </p:spPr>
        <p:txBody>
          <a:bodyPr wrap="square" rtlCol="0">
            <a:spAutoFit/>
          </a:bodyPr>
          <a:lstStyle/>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Dynamic documents refer to the kind of source documents containing both program code and narratives.</a:t>
            </a:r>
          </a:p>
        </p:txBody>
      </p:sp>
    </p:spTree>
    <p:extLst>
      <p:ext uri="{BB962C8B-B14F-4D97-AF65-F5344CB8AC3E}">
        <p14:creationId xmlns:p14="http://schemas.microsoft.com/office/powerpoint/2010/main" val="458178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err="1" smtClean="0"/>
              <a:t>Explorable</a:t>
            </a:r>
            <a:r>
              <a:rPr lang="en-GB" sz="3600" dirty="0" smtClean="0"/>
              <a:t> Multiverse Analyses</a:t>
            </a:r>
            <a:endParaRPr lang="en-GB" sz="3600" dirty="0"/>
          </a:p>
        </p:txBody>
      </p:sp>
      <p:sp>
        <p:nvSpPr>
          <p:cNvPr id="3" name="TextBox 2"/>
          <p:cNvSpPr txBox="1"/>
          <p:nvPr/>
        </p:nvSpPr>
        <p:spPr>
          <a:xfrm>
            <a:off x="240632" y="1331280"/>
            <a:ext cx="8662736" cy="3416320"/>
          </a:xfrm>
          <a:prstGeom prst="rect">
            <a:avLst/>
          </a:prstGeom>
          <a:noFill/>
        </p:spPr>
        <p:txBody>
          <a:bodyPr wrap="square" rtlCol="0">
            <a:spAutoFit/>
          </a:bodyPr>
          <a:lstStyle/>
          <a:p>
            <a:pPr marL="342900" indent="-342900" algn="just">
              <a:buFont typeface="Arial" panose="020B0604020202020204" pitchFamily="34" charset="0"/>
              <a:buChar char="•"/>
            </a:pPr>
            <a:r>
              <a:rPr lang="en-GB" sz="2400" dirty="0" err="1">
                <a:latin typeface="Cambria" panose="02040503050406030204" pitchFamily="18" charset="0"/>
                <a:ea typeface="Cambria" panose="02040503050406030204" pitchFamily="18" charset="0"/>
              </a:rPr>
              <a:t>Dragicevic</a:t>
            </a:r>
            <a:r>
              <a:rPr lang="en-GB" sz="2400" dirty="0">
                <a:latin typeface="Cambria" panose="02040503050406030204" pitchFamily="18" charset="0"/>
                <a:ea typeface="Cambria" panose="02040503050406030204" pitchFamily="18" charset="0"/>
              </a:rPr>
              <a:t>, Jansen, </a:t>
            </a:r>
            <a:r>
              <a:rPr lang="en-GB" sz="2400" dirty="0" err="1">
                <a:latin typeface="Cambria" panose="02040503050406030204" pitchFamily="18" charset="0"/>
                <a:ea typeface="Cambria" panose="02040503050406030204" pitchFamily="18" charset="0"/>
              </a:rPr>
              <a:t>Sarma</a:t>
            </a:r>
            <a:r>
              <a:rPr lang="en-GB" sz="2400" dirty="0">
                <a:latin typeface="Cambria" panose="02040503050406030204" pitchFamily="18" charset="0"/>
                <a:ea typeface="Cambria" panose="02040503050406030204" pitchFamily="18" charset="0"/>
              </a:rPr>
              <a:t>, Kay, and Chevalier. 2019. </a:t>
            </a:r>
            <a:r>
              <a:rPr lang="en-GB" sz="2400" dirty="0">
                <a:latin typeface="Cambria" panose="02040503050406030204" pitchFamily="18" charset="0"/>
                <a:ea typeface="Cambria" panose="02040503050406030204" pitchFamily="18" charset="0"/>
                <a:hlinkClick r:id="rId3"/>
              </a:rPr>
              <a:t>Increasing the Transparency of Research Papers with </a:t>
            </a:r>
            <a:r>
              <a:rPr lang="en-GB" sz="2400" dirty="0" err="1">
                <a:latin typeface="Cambria" panose="02040503050406030204" pitchFamily="18" charset="0"/>
                <a:ea typeface="Cambria" panose="02040503050406030204" pitchFamily="18" charset="0"/>
                <a:hlinkClick r:id="rId3"/>
              </a:rPr>
              <a:t>Explorable</a:t>
            </a:r>
            <a:r>
              <a:rPr lang="en-GB" sz="2400" dirty="0">
                <a:latin typeface="Cambria" panose="02040503050406030204" pitchFamily="18" charset="0"/>
                <a:ea typeface="Cambria" panose="02040503050406030204" pitchFamily="18" charset="0"/>
                <a:hlinkClick r:id="rId3"/>
              </a:rPr>
              <a:t> Multiverse Analyses</a:t>
            </a:r>
            <a:r>
              <a:rPr lang="en-GB" sz="2400" dirty="0">
                <a:latin typeface="Cambria" panose="02040503050406030204" pitchFamily="18" charset="0"/>
                <a:ea typeface="Cambria" panose="02040503050406030204" pitchFamily="18" charset="0"/>
              </a:rPr>
              <a:t>. In CHI Conference on Human Factors in Computing Systems Proceedings (CHI 2019), May 4–9, 2019, Glasgow, Scotland UK. ACM, New York, NY, </a:t>
            </a:r>
            <a:r>
              <a:rPr lang="en-GB" sz="2400" dirty="0" smtClean="0">
                <a:latin typeface="Cambria" panose="02040503050406030204" pitchFamily="18" charset="0"/>
                <a:ea typeface="Cambria" panose="02040503050406030204" pitchFamily="18" charset="0"/>
              </a:rPr>
              <a:t>USA.</a:t>
            </a: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https://explorablemultiverse.github.io/</a:t>
            </a:r>
            <a:endParaRPr lang="en-GB" sz="2400" dirty="0" smtClean="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85587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80613" y="1545040"/>
            <a:ext cx="4572000" cy="2308324"/>
          </a:xfrm>
          <a:prstGeom prst="rect">
            <a:avLst/>
          </a:prstGeom>
        </p:spPr>
        <p:txBody>
          <a:bodyPr>
            <a:spAutoFit/>
          </a:bodyPr>
          <a:lstStyle/>
          <a:p>
            <a:pPr algn="just">
              <a:spcBef>
                <a:spcPts val="0"/>
              </a:spcBef>
            </a:pPr>
            <a:r>
              <a:rPr lang="en-GB" sz="2400" dirty="0">
                <a:latin typeface="Cambria" panose="02040503050406030204" pitchFamily="18" charset="0"/>
                <a:ea typeface="Cambria" panose="02040503050406030204" pitchFamily="18" charset="0"/>
              </a:rPr>
              <a:t>Connelly, R. and Gayle, V., 2019. </a:t>
            </a:r>
            <a:r>
              <a:rPr lang="en-GB" sz="2400" dirty="0">
                <a:latin typeface="Cambria" panose="02040503050406030204" pitchFamily="18" charset="0"/>
                <a:ea typeface="Cambria" panose="02040503050406030204" pitchFamily="18" charset="0"/>
                <a:hlinkClick r:id="rId2"/>
              </a:rPr>
              <a:t>An investigation of social class inequalities in general cognitive ability in two British birth cohorts.</a:t>
            </a:r>
            <a:r>
              <a:rPr lang="en-GB" sz="2400" dirty="0">
                <a:latin typeface="Cambria" panose="02040503050406030204" pitchFamily="18" charset="0"/>
                <a:ea typeface="Cambria" panose="02040503050406030204" pitchFamily="18" charset="0"/>
              </a:rPr>
              <a:t> The British journal of sociology, 70(1), pp.90-108.</a:t>
            </a:r>
          </a:p>
        </p:txBody>
      </p:sp>
      <p:pic>
        <p:nvPicPr>
          <p:cNvPr id="4" name="Picture 3"/>
          <p:cNvPicPr>
            <a:picLocks noChangeAspect="1"/>
          </p:cNvPicPr>
          <p:nvPr/>
        </p:nvPicPr>
        <p:blipFill rotWithShape="1">
          <a:blip r:embed="rId3"/>
          <a:srcRect l="18684" t="18895" r="56184" b="30345"/>
          <a:stretch/>
        </p:blipFill>
        <p:spPr>
          <a:xfrm>
            <a:off x="216568" y="346815"/>
            <a:ext cx="3922295" cy="4456220"/>
          </a:xfrm>
          <a:prstGeom prst="rect">
            <a:avLst/>
          </a:prstGeom>
        </p:spPr>
      </p:pic>
    </p:spTree>
    <p:extLst>
      <p:ext uri="{BB962C8B-B14F-4D97-AF65-F5344CB8AC3E}">
        <p14:creationId xmlns:p14="http://schemas.microsoft.com/office/powerpoint/2010/main" val="3004473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4_January_2019_at_11_01_22_default_25de6ca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4344" y="940777"/>
            <a:ext cx="7235311" cy="40698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9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the fear of the unkn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194" y="1000124"/>
            <a:ext cx="5829611"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5030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000020"/>
            <a:ext cx="8655012" cy="636461"/>
          </a:xfrm>
        </p:spPr>
        <p:txBody>
          <a:bodyPr/>
          <a:lstStyle/>
          <a:p>
            <a:pPr algn="ctr"/>
            <a:r>
              <a:rPr lang="en-GB" sz="3600" dirty="0"/>
              <a:t>Making Dynamic Documents</a:t>
            </a:r>
          </a:p>
        </p:txBody>
      </p:sp>
    </p:spTree>
    <p:extLst>
      <p:ext uri="{BB962C8B-B14F-4D97-AF65-F5344CB8AC3E}">
        <p14:creationId xmlns:p14="http://schemas.microsoft.com/office/powerpoint/2010/main" val="630969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Dynamic Documents</a:t>
            </a:r>
          </a:p>
        </p:txBody>
      </p:sp>
      <p:sp>
        <p:nvSpPr>
          <p:cNvPr id="3" name="TextBox 2"/>
          <p:cNvSpPr txBox="1"/>
          <p:nvPr/>
        </p:nvSpPr>
        <p:spPr>
          <a:xfrm>
            <a:off x="240632" y="1138989"/>
            <a:ext cx="8662736" cy="2308324"/>
          </a:xfrm>
          <a:prstGeom prst="rect">
            <a:avLst/>
          </a:prstGeom>
          <a:noFill/>
        </p:spPr>
        <p:txBody>
          <a:bodyPr wrap="square" rtlCol="0">
            <a:spAutoFit/>
          </a:bodyPr>
          <a:lstStyle/>
          <a:p>
            <a:pPr marL="285750" indent="-285750">
              <a:buFont typeface="Arial" panose="020B0604020202020204" pitchFamily="34" charset="0"/>
              <a:buChar char="•"/>
            </a:pPr>
            <a:r>
              <a:rPr lang="en-GB" sz="2400" dirty="0">
                <a:latin typeface="Cambria" panose="02040503050406030204" pitchFamily="18" charset="0"/>
                <a:ea typeface="Cambria" panose="02040503050406030204" pitchFamily="18" charset="0"/>
              </a:rPr>
              <a:t>Software Specific Dynamic Documents:</a:t>
            </a:r>
          </a:p>
          <a:p>
            <a:pPr marL="694081" lvl="1" indent="-285750">
              <a:buFont typeface="Arial" panose="020B0604020202020204" pitchFamily="34" charset="0"/>
              <a:buChar char="•"/>
            </a:pPr>
            <a:r>
              <a:rPr lang="en-GB" sz="2400" dirty="0">
                <a:latin typeface="Cambria" panose="02040503050406030204" pitchFamily="18" charset="0"/>
                <a:ea typeface="Cambria" panose="02040503050406030204" pitchFamily="18" charset="0"/>
              </a:rPr>
              <a:t>Stata Dynamic Documents</a:t>
            </a:r>
          </a:p>
          <a:p>
            <a:pPr marL="694081" lvl="1" indent="-285750">
              <a:buFont typeface="Arial" panose="020B0604020202020204" pitchFamily="34" charset="0"/>
              <a:buChar char="•"/>
            </a:pPr>
            <a:r>
              <a:rPr lang="en-GB" sz="2400" dirty="0">
                <a:latin typeface="Cambria" panose="02040503050406030204" pitchFamily="18" charset="0"/>
                <a:ea typeface="Cambria" panose="02040503050406030204" pitchFamily="18" charset="0"/>
              </a:rPr>
              <a:t>R Markdown</a:t>
            </a:r>
          </a:p>
          <a:p>
            <a:pPr marL="285750" indent="-285750">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GB" sz="2400" dirty="0">
                <a:latin typeface="Cambria" panose="02040503050406030204" pitchFamily="18" charset="0"/>
                <a:ea typeface="Cambria" panose="02040503050406030204" pitchFamily="18" charset="0"/>
              </a:rPr>
              <a:t>Language Agnostic Dynamic Documents:</a:t>
            </a:r>
          </a:p>
          <a:p>
            <a:pPr marL="694081" lvl="1" indent="-285750">
              <a:buFont typeface="Arial" panose="020B0604020202020204" pitchFamily="34" charset="0"/>
              <a:buChar char="•"/>
            </a:pPr>
            <a:r>
              <a:rPr lang="en-GB" sz="2400" dirty="0">
                <a:latin typeface="Cambria" panose="02040503050406030204" pitchFamily="18" charset="0"/>
                <a:ea typeface="Cambria" panose="02040503050406030204" pitchFamily="18" charset="0"/>
              </a:rPr>
              <a:t>Jupyter Notebooks</a:t>
            </a:r>
          </a:p>
        </p:txBody>
      </p:sp>
    </p:spTree>
    <p:extLst>
      <p:ext uri="{BB962C8B-B14F-4D97-AF65-F5344CB8AC3E}">
        <p14:creationId xmlns:p14="http://schemas.microsoft.com/office/powerpoint/2010/main" val="1213687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R Markdown</a:t>
            </a:r>
          </a:p>
        </p:txBody>
      </p:sp>
      <p:sp>
        <p:nvSpPr>
          <p:cNvPr id="3" name="TextBox 2"/>
          <p:cNvSpPr txBox="1"/>
          <p:nvPr/>
        </p:nvSpPr>
        <p:spPr>
          <a:xfrm>
            <a:off x="240632" y="1138989"/>
            <a:ext cx="8662736" cy="3416320"/>
          </a:xfrm>
          <a:prstGeom prst="rect">
            <a:avLst/>
          </a:prstGeom>
          <a:noFill/>
        </p:spPr>
        <p:txBody>
          <a:bodyPr wrap="square" rtlCol="0">
            <a:spAutoFit/>
          </a:bodyPr>
          <a:lstStyle/>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R Markdown is described as an ‘authoring framework’:</a:t>
            </a:r>
          </a:p>
          <a:p>
            <a:pPr marL="694081" lvl="1"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You can connect to data and run code:</a:t>
            </a:r>
          </a:p>
          <a:p>
            <a:pPr marL="694081" lvl="1"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Generate reports of your work,</a:t>
            </a:r>
          </a:p>
          <a:p>
            <a:pPr marL="285750" indent="-28575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An R Markdown file is a simple plain text file with code, text and meta data.</a:t>
            </a:r>
          </a:p>
          <a:p>
            <a:pPr marL="285750" indent="-28575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The finished document will embed the code, narrative and results.</a:t>
            </a:r>
          </a:p>
        </p:txBody>
      </p:sp>
    </p:spTree>
    <p:extLst>
      <p:ext uri="{BB962C8B-B14F-4D97-AF65-F5344CB8AC3E}">
        <p14:creationId xmlns:p14="http://schemas.microsoft.com/office/powerpoint/2010/main" val="2850036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R Markdown</a:t>
            </a:r>
          </a:p>
        </p:txBody>
      </p:sp>
      <p:sp>
        <p:nvSpPr>
          <p:cNvPr id="3" name="TextBox 2"/>
          <p:cNvSpPr txBox="1"/>
          <p:nvPr/>
        </p:nvSpPr>
        <p:spPr>
          <a:xfrm>
            <a:off x="240632" y="4322027"/>
            <a:ext cx="8662736" cy="276999"/>
          </a:xfrm>
          <a:prstGeom prst="rect">
            <a:avLst/>
          </a:prstGeom>
          <a:noFill/>
        </p:spPr>
        <p:txBody>
          <a:bodyPr wrap="square" rtlCol="0">
            <a:spAutoFit/>
          </a:bodyPr>
          <a:lstStyle/>
          <a:p>
            <a:pPr algn="ctr"/>
            <a:r>
              <a:rPr lang="en-GB" sz="1200" dirty="0">
                <a:latin typeface="Cambria" panose="02040503050406030204" pitchFamily="18" charset="0"/>
                <a:ea typeface="Cambria" panose="02040503050406030204" pitchFamily="18" charset="0"/>
              </a:rPr>
              <a:t>Source: https://www.britishecologicalsociety.org/wp-content/uploads/2017/12/guide-to-reproducible-code.pdf</a:t>
            </a:r>
          </a:p>
        </p:txBody>
      </p:sp>
      <p:pic>
        <p:nvPicPr>
          <p:cNvPr id="4" name="Picture 3"/>
          <p:cNvPicPr>
            <a:picLocks noChangeAspect="1"/>
          </p:cNvPicPr>
          <p:nvPr/>
        </p:nvPicPr>
        <p:blipFill rotWithShape="1">
          <a:blip r:embed="rId3"/>
          <a:srcRect l="58158" t="53749" r="3947" b="26368"/>
          <a:stretch/>
        </p:blipFill>
        <p:spPr>
          <a:xfrm>
            <a:off x="1106905" y="1119103"/>
            <a:ext cx="6930189" cy="2045370"/>
          </a:xfrm>
          <a:prstGeom prst="rect">
            <a:avLst/>
          </a:prstGeom>
        </p:spPr>
      </p:pic>
    </p:spTree>
    <p:extLst>
      <p:ext uri="{BB962C8B-B14F-4D97-AF65-F5344CB8AC3E}">
        <p14:creationId xmlns:p14="http://schemas.microsoft.com/office/powerpoint/2010/main" val="2383373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R Markdown</a:t>
            </a:r>
          </a:p>
        </p:txBody>
      </p:sp>
      <p:sp>
        <p:nvSpPr>
          <p:cNvPr id="5" name="TextBox 4"/>
          <p:cNvSpPr txBox="1"/>
          <p:nvPr/>
        </p:nvSpPr>
        <p:spPr>
          <a:xfrm>
            <a:off x="240632" y="4563488"/>
            <a:ext cx="8662736" cy="338554"/>
          </a:xfrm>
          <a:prstGeom prst="rect">
            <a:avLst/>
          </a:prstGeom>
          <a:noFill/>
        </p:spPr>
        <p:txBody>
          <a:bodyPr wrap="square" rtlCol="0">
            <a:spAutoFit/>
          </a:bodyPr>
          <a:lstStyle/>
          <a:p>
            <a:pPr lvl="1" algn="ctr"/>
            <a:r>
              <a:rPr lang="en-GB" dirty="0">
                <a:latin typeface="Cambria" panose="02040503050406030204" pitchFamily="18" charset="0"/>
                <a:ea typeface="Cambria" panose="02040503050406030204" pitchFamily="18" charset="0"/>
              </a:rPr>
              <a:t>https://rmarkdown.rstudio.com/lesson-2.html</a:t>
            </a:r>
          </a:p>
        </p:txBody>
      </p:sp>
      <p:pic>
        <p:nvPicPr>
          <p:cNvPr id="4" name="Picture 3"/>
          <p:cNvPicPr>
            <a:picLocks noChangeAspect="1"/>
          </p:cNvPicPr>
          <p:nvPr/>
        </p:nvPicPr>
        <p:blipFill rotWithShape="1">
          <a:blip r:embed="rId3"/>
          <a:srcRect l="23947" t="10006" r="18947" b="11865"/>
          <a:stretch/>
        </p:blipFill>
        <p:spPr>
          <a:xfrm>
            <a:off x="2528411" y="1191604"/>
            <a:ext cx="4087177" cy="3145431"/>
          </a:xfrm>
          <a:prstGeom prst="rect">
            <a:avLst/>
          </a:prstGeom>
        </p:spPr>
      </p:pic>
    </p:spTree>
    <p:extLst>
      <p:ext uri="{BB962C8B-B14F-4D97-AF65-F5344CB8AC3E}">
        <p14:creationId xmlns:p14="http://schemas.microsoft.com/office/powerpoint/2010/main" val="3018869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000020"/>
            <a:ext cx="8655012" cy="636461"/>
          </a:xfrm>
        </p:spPr>
        <p:txBody>
          <a:bodyPr/>
          <a:lstStyle/>
          <a:p>
            <a:pPr algn="ctr"/>
            <a:r>
              <a:rPr lang="en-GB" sz="3600" dirty="0"/>
              <a:t>Jupyter Notebooks</a:t>
            </a:r>
          </a:p>
        </p:txBody>
      </p:sp>
    </p:spTree>
    <p:extLst>
      <p:ext uri="{BB962C8B-B14F-4D97-AF65-F5344CB8AC3E}">
        <p14:creationId xmlns:p14="http://schemas.microsoft.com/office/powerpoint/2010/main" val="80011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Jupyter Notebooks</a:t>
            </a:r>
          </a:p>
        </p:txBody>
      </p:sp>
      <p:sp>
        <p:nvSpPr>
          <p:cNvPr id="3" name="TextBox 2"/>
          <p:cNvSpPr txBox="1"/>
          <p:nvPr/>
        </p:nvSpPr>
        <p:spPr>
          <a:xfrm>
            <a:off x="240632" y="4191744"/>
            <a:ext cx="8662736" cy="523220"/>
          </a:xfrm>
          <a:prstGeom prst="rect">
            <a:avLst/>
          </a:prstGeom>
          <a:noFill/>
        </p:spPr>
        <p:txBody>
          <a:bodyPr wrap="square" rtlCol="0">
            <a:spAutoFit/>
          </a:bodyPr>
          <a:lstStyle/>
          <a:p>
            <a:pPr algn="ctr"/>
            <a:r>
              <a:rPr lang="en-GB" sz="2800" dirty="0">
                <a:latin typeface="Cambria" panose="02040503050406030204" pitchFamily="18" charset="0"/>
                <a:ea typeface="Cambria" panose="02040503050406030204" pitchFamily="18" charset="0"/>
              </a:rPr>
              <a:t>https://jupyter.org/</a:t>
            </a:r>
          </a:p>
        </p:txBody>
      </p:sp>
      <p:pic>
        <p:nvPicPr>
          <p:cNvPr id="5" name="Picture 4">
            <a:extLst>
              <a:ext uri="{FF2B5EF4-FFF2-40B4-BE49-F238E27FC236}">
                <a16:creationId xmlns:a16="http://schemas.microsoft.com/office/drawing/2014/main" id="{7B85AFDF-288F-4806-9AD5-603AF73F834B}"/>
              </a:ext>
            </a:extLst>
          </p:cNvPr>
          <p:cNvPicPr>
            <a:picLocks noChangeAspect="1"/>
          </p:cNvPicPr>
          <p:nvPr/>
        </p:nvPicPr>
        <p:blipFill rotWithShape="1">
          <a:blip r:embed="rId3"/>
          <a:srcRect l="27420" t="12839" r="12419" b="10277"/>
          <a:stretch/>
        </p:blipFill>
        <p:spPr>
          <a:xfrm>
            <a:off x="2465113" y="1060335"/>
            <a:ext cx="4213773" cy="3027591"/>
          </a:xfrm>
          <a:prstGeom prst="rect">
            <a:avLst/>
          </a:prstGeom>
        </p:spPr>
      </p:pic>
    </p:spTree>
    <p:extLst>
      <p:ext uri="{BB962C8B-B14F-4D97-AF65-F5344CB8AC3E}">
        <p14:creationId xmlns:p14="http://schemas.microsoft.com/office/powerpoint/2010/main" val="3563545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The </a:t>
            </a:r>
            <a:r>
              <a:rPr lang="en-GB" sz="3600" dirty="0" err="1"/>
              <a:t>Ipython</a:t>
            </a:r>
            <a:r>
              <a:rPr lang="en-GB" sz="3600" dirty="0"/>
              <a:t>/Jupyter Notebook</a:t>
            </a:r>
          </a:p>
        </p:txBody>
      </p:sp>
      <p:sp>
        <p:nvSpPr>
          <p:cNvPr id="3" name="TextBox 2"/>
          <p:cNvSpPr txBox="1"/>
          <p:nvPr/>
        </p:nvSpPr>
        <p:spPr>
          <a:xfrm>
            <a:off x="240632" y="1138989"/>
            <a:ext cx="8662736" cy="2677656"/>
          </a:xfrm>
          <a:prstGeom prst="rect">
            <a:avLst/>
          </a:prstGeom>
          <a:noFill/>
        </p:spPr>
        <p:txBody>
          <a:bodyPr wrap="square" rtlCol="0">
            <a:spAutoFit/>
          </a:bodyPr>
          <a:lstStyle/>
          <a:p>
            <a:pPr marL="285750" indent="-285750">
              <a:buFont typeface="Arial" panose="020B0604020202020204" pitchFamily="34" charset="0"/>
              <a:buChar char="•"/>
            </a:pPr>
            <a:r>
              <a:rPr lang="en-GB" sz="2400" dirty="0">
                <a:latin typeface="Cambria" panose="02040503050406030204" pitchFamily="18" charset="0"/>
                <a:ea typeface="Cambria" panose="02040503050406030204" pitchFamily="18" charset="0"/>
              </a:rPr>
              <a:t>Text and Maths</a:t>
            </a:r>
          </a:p>
          <a:p>
            <a:pPr marL="285750" indent="-285750">
              <a:buFont typeface="Arial" panose="020B0604020202020204" pitchFamily="34" charset="0"/>
              <a:buChar char="•"/>
            </a:pPr>
            <a:r>
              <a:rPr lang="en-GB" sz="2400" dirty="0">
                <a:latin typeface="Cambria" panose="02040503050406030204" pitchFamily="18" charset="0"/>
                <a:ea typeface="Cambria" panose="02040503050406030204" pitchFamily="18" charset="0"/>
              </a:rPr>
              <a:t>Code</a:t>
            </a:r>
          </a:p>
          <a:p>
            <a:pPr marL="285750" indent="-285750">
              <a:buFont typeface="Arial" panose="020B0604020202020204" pitchFamily="34" charset="0"/>
              <a:buChar char="•"/>
            </a:pPr>
            <a:r>
              <a:rPr lang="en-GB" sz="2400" dirty="0">
                <a:latin typeface="Cambria" panose="02040503050406030204" pitchFamily="18" charset="0"/>
                <a:ea typeface="Cambria" panose="02040503050406030204" pitchFamily="18" charset="0"/>
              </a:rPr>
              <a:t>Code Output</a:t>
            </a:r>
          </a:p>
          <a:p>
            <a:pPr marL="285750" indent="-285750">
              <a:buFont typeface="Arial" panose="020B0604020202020204" pitchFamily="34" charset="0"/>
              <a:buChar char="•"/>
            </a:pPr>
            <a:r>
              <a:rPr lang="en-GB" sz="2400" dirty="0">
                <a:latin typeface="Cambria" panose="02040503050406030204" pitchFamily="18" charset="0"/>
                <a:ea typeface="Cambria" panose="02040503050406030204" pitchFamily="18" charset="0"/>
              </a:rPr>
              <a:t>Results</a:t>
            </a:r>
          </a:p>
          <a:p>
            <a:pPr marL="285750" indent="-285750">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GB" sz="2400" dirty="0">
                <a:latin typeface="Cambria" panose="02040503050406030204" pitchFamily="18" charset="0"/>
                <a:ea typeface="Cambria" panose="02040503050406030204" pitchFamily="18" charset="0"/>
              </a:rPr>
              <a:t>Accessible through your web browser</a:t>
            </a:r>
          </a:p>
          <a:p>
            <a:endParaRPr lang="en-GB"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23858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Jupyter Notebooks</a:t>
            </a:r>
          </a:p>
        </p:txBody>
      </p:sp>
      <p:sp>
        <p:nvSpPr>
          <p:cNvPr id="3" name="TextBox 2"/>
          <p:cNvSpPr txBox="1"/>
          <p:nvPr/>
        </p:nvSpPr>
        <p:spPr>
          <a:xfrm>
            <a:off x="240632" y="4453354"/>
            <a:ext cx="8662736" cy="400110"/>
          </a:xfrm>
          <a:prstGeom prst="rect">
            <a:avLst/>
          </a:prstGeom>
          <a:noFill/>
        </p:spPr>
        <p:txBody>
          <a:bodyPr wrap="square" rtlCol="0">
            <a:spAutoFit/>
          </a:bodyPr>
          <a:lstStyle/>
          <a:p>
            <a:pPr algn="ctr"/>
            <a:r>
              <a:rPr lang="en-GB" sz="2000" dirty="0">
                <a:latin typeface="Cambria" panose="02040503050406030204" pitchFamily="18" charset="0"/>
                <a:ea typeface="Cambria" panose="02040503050406030204" pitchFamily="18" charset="0"/>
              </a:rPr>
              <a:t>https://hub.mybinder.org/user/jupyterlab-jupyterlab-demo-olagq5sj/lab</a:t>
            </a:r>
          </a:p>
        </p:txBody>
      </p:sp>
      <p:pic>
        <p:nvPicPr>
          <p:cNvPr id="5" name="Picture 4">
            <a:extLst>
              <a:ext uri="{FF2B5EF4-FFF2-40B4-BE49-F238E27FC236}">
                <a16:creationId xmlns:a16="http://schemas.microsoft.com/office/drawing/2014/main" id="{F1969F47-EA2E-4BC7-85B4-C62A4FB1450C}"/>
              </a:ext>
            </a:extLst>
          </p:cNvPr>
          <p:cNvPicPr>
            <a:picLocks noChangeAspect="1"/>
          </p:cNvPicPr>
          <p:nvPr/>
        </p:nvPicPr>
        <p:blipFill rotWithShape="1">
          <a:blip r:embed="rId3"/>
          <a:srcRect l="50000" t="22084" r="4211" b="21123"/>
          <a:stretch/>
        </p:blipFill>
        <p:spPr>
          <a:xfrm>
            <a:off x="2237873" y="947296"/>
            <a:ext cx="4668253" cy="3255258"/>
          </a:xfrm>
          <a:prstGeom prst="rect">
            <a:avLst/>
          </a:prstGeom>
        </p:spPr>
      </p:pic>
    </p:spTree>
    <p:extLst>
      <p:ext uri="{BB962C8B-B14F-4D97-AF65-F5344CB8AC3E}">
        <p14:creationId xmlns:p14="http://schemas.microsoft.com/office/powerpoint/2010/main" val="1906966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Jupyter Notebooks</a:t>
            </a:r>
          </a:p>
        </p:txBody>
      </p:sp>
      <p:sp>
        <p:nvSpPr>
          <p:cNvPr id="3" name="TextBox 2"/>
          <p:cNvSpPr txBox="1"/>
          <p:nvPr/>
        </p:nvSpPr>
        <p:spPr>
          <a:xfrm>
            <a:off x="240632" y="4453354"/>
            <a:ext cx="8662736" cy="400110"/>
          </a:xfrm>
          <a:prstGeom prst="rect">
            <a:avLst/>
          </a:prstGeom>
          <a:noFill/>
        </p:spPr>
        <p:txBody>
          <a:bodyPr wrap="square" rtlCol="0">
            <a:spAutoFit/>
          </a:bodyPr>
          <a:lstStyle/>
          <a:p>
            <a:pPr algn="ctr"/>
            <a:r>
              <a:rPr lang="en-GB" sz="2000" dirty="0">
                <a:latin typeface="Cambria" panose="02040503050406030204" pitchFamily="18" charset="0"/>
                <a:ea typeface="Cambria" panose="02040503050406030204" pitchFamily="18" charset="0"/>
              </a:rPr>
              <a:t>https://github.com/trending/jupyter-notebook?since=weekly</a:t>
            </a:r>
          </a:p>
        </p:txBody>
      </p:sp>
      <p:pic>
        <p:nvPicPr>
          <p:cNvPr id="4" name="Picture 3">
            <a:extLst>
              <a:ext uri="{FF2B5EF4-FFF2-40B4-BE49-F238E27FC236}">
                <a16:creationId xmlns:a16="http://schemas.microsoft.com/office/drawing/2014/main" id="{C43405D7-D73F-40E0-AACE-F6805496DDE9}"/>
              </a:ext>
            </a:extLst>
          </p:cNvPr>
          <p:cNvPicPr>
            <a:picLocks noChangeAspect="1"/>
          </p:cNvPicPr>
          <p:nvPr/>
        </p:nvPicPr>
        <p:blipFill rotWithShape="1">
          <a:blip r:embed="rId3"/>
          <a:srcRect l="12632" t="23957" r="14035" b="13447"/>
          <a:stretch/>
        </p:blipFill>
        <p:spPr>
          <a:xfrm>
            <a:off x="1155032" y="1051904"/>
            <a:ext cx="6705600" cy="3218112"/>
          </a:xfrm>
          <a:prstGeom prst="rect">
            <a:avLst/>
          </a:prstGeom>
        </p:spPr>
      </p:pic>
    </p:spTree>
    <p:extLst>
      <p:ext uri="{BB962C8B-B14F-4D97-AF65-F5344CB8AC3E}">
        <p14:creationId xmlns:p14="http://schemas.microsoft.com/office/powerpoint/2010/main" val="1383316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the fear of the unkn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194" y="1000124"/>
            <a:ext cx="5829611" cy="39147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4250" y="1783556"/>
            <a:ext cx="2095500" cy="2171700"/>
          </a:xfrm>
          <a:prstGeom prst="rect">
            <a:avLst/>
          </a:prstGeom>
          <a:solidFill>
            <a:schemeClr val="tx2"/>
          </a:solidFill>
        </p:spPr>
      </p:pic>
    </p:spTree>
    <p:extLst>
      <p:ext uri="{BB962C8B-B14F-4D97-AF65-F5344CB8AC3E}">
        <p14:creationId xmlns:p14="http://schemas.microsoft.com/office/powerpoint/2010/main" val="2540732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Jupyter Notebooks</a:t>
            </a:r>
          </a:p>
        </p:txBody>
      </p:sp>
      <p:sp>
        <p:nvSpPr>
          <p:cNvPr id="3" name="TextBox 2"/>
          <p:cNvSpPr txBox="1"/>
          <p:nvPr/>
        </p:nvSpPr>
        <p:spPr>
          <a:xfrm>
            <a:off x="240632" y="4453354"/>
            <a:ext cx="8662736" cy="400110"/>
          </a:xfrm>
          <a:prstGeom prst="rect">
            <a:avLst/>
          </a:prstGeom>
          <a:noFill/>
        </p:spPr>
        <p:txBody>
          <a:bodyPr wrap="square" rtlCol="0">
            <a:spAutoFit/>
          </a:bodyPr>
          <a:lstStyle/>
          <a:p>
            <a:pPr algn="ctr"/>
            <a:r>
              <a:rPr lang="en-GB" sz="2000" dirty="0">
                <a:latin typeface="Cambria" panose="02040503050406030204" pitchFamily="18" charset="0"/>
                <a:ea typeface="Cambria" panose="02040503050406030204" pitchFamily="18" charset="0"/>
              </a:rPr>
              <a:t>https://www.gw-openscience.org/start/</a:t>
            </a:r>
          </a:p>
        </p:txBody>
      </p:sp>
      <p:pic>
        <p:nvPicPr>
          <p:cNvPr id="5" name="Picture 4">
            <a:extLst>
              <a:ext uri="{FF2B5EF4-FFF2-40B4-BE49-F238E27FC236}">
                <a16:creationId xmlns:a16="http://schemas.microsoft.com/office/drawing/2014/main" id="{A81D2318-D97B-4ED0-ABDC-EA1B42A62FAF}"/>
              </a:ext>
            </a:extLst>
          </p:cNvPr>
          <p:cNvPicPr>
            <a:picLocks noChangeAspect="1"/>
          </p:cNvPicPr>
          <p:nvPr/>
        </p:nvPicPr>
        <p:blipFill rotWithShape="1">
          <a:blip r:embed="rId3"/>
          <a:srcRect l="6842" t="12099" r="13685" b="18004"/>
          <a:stretch/>
        </p:blipFill>
        <p:spPr>
          <a:xfrm>
            <a:off x="1195137" y="1009453"/>
            <a:ext cx="6753726" cy="3339591"/>
          </a:xfrm>
          <a:prstGeom prst="rect">
            <a:avLst/>
          </a:prstGeom>
        </p:spPr>
      </p:pic>
    </p:spTree>
    <p:extLst>
      <p:ext uri="{BB962C8B-B14F-4D97-AF65-F5344CB8AC3E}">
        <p14:creationId xmlns:p14="http://schemas.microsoft.com/office/powerpoint/2010/main" val="4171923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Download </a:t>
            </a:r>
            <a:r>
              <a:rPr lang="en-GB" sz="3600" dirty="0" err="1"/>
              <a:t>Jupyter</a:t>
            </a:r>
            <a:r>
              <a:rPr lang="en-GB" sz="3600" dirty="0"/>
              <a:t> Notebooks</a:t>
            </a:r>
          </a:p>
        </p:txBody>
      </p:sp>
      <p:sp>
        <p:nvSpPr>
          <p:cNvPr id="3" name="TextBox 2"/>
          <p:cNvSpPr txBox="1"/>
          <p:nvPr/>
        </p:nvSpPr>
        <p:spPr>
          <a:xfrm>
            <a:off x="240632" y="4453354"/>
            <a:ext cx="8662736" cy="523220"/>
          </a:xfrm>
          <a:prstGeom prst="rect">
            <a:avLst/>
          </a:prstGeom>
          <a:noFill/>
        </p:spPr>
        <p:txBody>
          <a:bodyPr wrap="square" rtlCol="0">
            <a:spAutoFit/>
          </a:bodyPr>
          <a:lstStyle/>
          <a:p>
            <a:pPr algn="ctr"/>
            <a:r>
              <a:rPr lang="en-GB" sz="2800" dirty="0">
                <a:latin typeface="Cambria" panose="02040503050406030204" pitchFamily="18" charset="0"/>
                <a:ea typeface="Cambria" panose="02040503050406030204" pitchFamily="18" charset="0"/>
              </a:rPr>
              <a:t>https://www.anaconda.com/download/</a:t>
            </a:r>
          </a:p>
        </p:txBody>
      </p:sp>
      <p:pic>
        <p:nvPicPr>
          <p:cNvPr id="4" name="Picture 3">
            <a:extLst>
              <a:ext uri="{FF2B5EF4-FFF2-40B4-BE49-F238E27FC236}">
                <a16:creationId xmlns:a16="http://schemas.microsoft.com/office/drawing/2014/main" id="{AFBAAD21-DA55-418B-95A5-9CC009349E02}"/>
              </a:ext>
            </a:extLst>
          </p:cNvPr>
          <p:cNvPicPr>
            <a:picLocks noChangeAspect="1"/>
          </p:cNvPicPr>
          <p:nvPr/>
        </p:nvPicPr>
        <p:blipFill rotWithShape="1">
          <a:blip r:embed="rId3"/>
          <a:srcRect l="26936" t="13985" r="11290" b="11426"/>
          <a:stretch/>
        </p:blipFill>
        <p:spPr>
          <a:xfrm>
            <a:off x="2260190" y="1004755"/>
            <a:ext cx="4623620" cy="3138751"/>
          </a:xfrm>
          <a:prstGeom prst="rect">
            <a:avLst/>
          </a:prstGeom>
        </p:spPr>
      </p:pic>
    </p:spTree>
    <p:extLst>
      <p:ext uri="{BB962C8B-B14F-4D97-AF65-F5344CB8AC3E}">
        <p14:creationId xmlns:p14="http://schemas.microsoft.com/office/powerpoint/2010/main" val="3525762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err="1"/>
              <a:t>Jupyter</a:t>
            </a:r>
            <a:r>
              <a:rPr lang="en-GB" sz="3600" dirty="0"/>
              <a:t> Kernels</a:t>
            </a:r>
          </a:p>
        </p:txBody>
      </p:sp>
      <p:pic>
        <p:nvPicPr>
          <p:cNvPr id="7" name="Picture 6"/>
          <p:cNvPicPr>
            <a:picLocks noChangeAspect="1"/>
          </p:cNvPicPr>
          <p:nvPr/>
        </p:nvPicPr>
        <p:blipFill rotWithShape="1">
          <a:blip r:embed="rId2"/>
          <a:srcRect t="32600" b="33267"/>
          <a:stretch/>
        </p:blipFill>
        <p:spPr>
          <a:xfrm>
            <a:off x="240632" y="1862253"/>
            <a:ext cx="2574428" cy="87874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795" y="1527717"/>
            <a:ext cx="2065919" cy="1600802"/>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1256" t="10915" r="6240" b="10060"/>
          <a:stretch/>
        </p:blipFill>
        <p:spPr>
          <a:xfrm>
            <a:off x="5932450" y="1862253"/>
            <a:ext cx="3033130" cy="981308"/>
          </a:xfrm>
          <a:prstGeom prst="rect">
            <a:avLst/>
          </a:prstGeom>
        </p:spPr>
      </p:pic>
      <p:sp>
        <p:nvSpPr>
          <p:cNvPr id="6" name="TextBox 5"/>
          <p:cNvSpPr txBox="1"/>
          <p:nvPr/>
        </p:nvSpPr>
        <p:spPr>
          <a:xfrm>
            <a:off x="240632" y="3614374"/>
            <a:ext cx="8662736" cy="1015663"/>
          </a:xfrm>
          <a:prstGeom prst="rect">
            <a:avLst/>
          </a:prstGeom>
          <a:noFill/>
        </p:spPr>
        <p:txBody>
          <a:bodyPr wrap="square" rtlCol="0">
            <a:spAutoFit/>
          </a:bodyPr>
          <a:lstStyle/>
          <a:p>
            <a:pPr marL="285750" indent="-28575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R Kernel (</a:t>
            </a:r>
            <a:r>
              <a:rPr lang="en-GB" sz="2000" dirty="0" err="1">
                <a:latin typeface="Cambria" panose="02040503050406030204" pitchFamily="18" charset="0"/>
                <a:ea typeface="Cambria" panose="02040503050406030204" pitchFamily="18" charset="0"/>
              </a:rPr>
              <a:t>IRKernel</a:t>
            </a:r>
            <a:r>
              <a:rPr lang="en-GB" sz="2000" dirty="0">
                <a:latin typeface="Cambria" panose="02040503050406030204" pitchFamily="18" charset="0"/>
                <a:ea typeface="Cambria" panose="02040503050406030204" pitchFamily="18" charset="0"/>
              </a:rPr>
              <a:t>): </a:t>
            </a:r>
            <a:r>
              <a:rPr lang="en-GB" sz="2000" dirty="0">
                <a:latin typeface="Cambria" panose="02040503050406030204" pitchFamily="18" charset="0"/>
                <a:ea typeface="Cambria" panose="02040503050406030204" pitchFamily="18" charset="0"/>
                <a:hlinkClick r:id="rId5"/>
              </a:rPr>
              <a:t>https://github.com/IRkernel/IRkernel</a:t>
            </a:r>
            <a:endParaRPr lang="en-GB" sz="20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en-GB" sz="20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Stata Kernel (</a:t>
            </a:r>
            <a:r>
              <a:rPr lang="en-GB" sz="2000" dirty="0" err="1">
                <a:latin typeface="Cambria" panose="02040503050406030204" pitchFamily="18" charset="0"/>
                <a:ea typeface="Cambria" panose="02040503050406030204" pitchFamily="18" charset="0"/>
              </a:rPr>
              <a:t>stata_kernel</a:t>
            </a:r>
            <a:r>
              <a:rPr lang="en-GB" sz="2000" dirty="0">
                <a:latin typeface="Cambria" panose="02040503050406030204" pitchFamily="18" charset="0"/>
                <a:ea typeface="Cambria" panose="02040503050406030204" pitchFamily="18" charset="0"/>
              </a:rPr>
              <a:t>) </a:t>
            </a:r>
            <a:r>
              <a:rPr lang="en-GB" sz="2000" dirty="0">
                <a:latin typeface="Cambria" panose="02040503050406030204" pitchFamily="18" charset="0"/>
                <a:ea typeface="Cambria" panose="02040503050406030204" pitchFamily="18" charset="0"/>
                <a:hlinkClick r:id="rId6"/>
              </a:rPr>
              <a:t>https://github.com/kylebarron/stata_kernel</a:t>
            </a:r>
            <a:r>
              <a:rPr lang="en-GB" sz="2000" dirty="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811591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937" y="1928672"/>
            <a:ext cx="6906126" cy="636461"/>
          </a:xfrm>
        </p:spPr>
        <p:txBody>
          <a:bodyPr/>
          <a:lstStyle/>
          <a:p>
            <a:pPr algn="ctr"/>
            <a:r>
              <a:rPr lang="en-GB" sz="3600" dirty="0" err="1"/>
              <a:t>Jupyter</a:t>
            </a:r>
            <a:r>
              <a:rPr lang="en-GB" sz="3600" dirty="0"/>
              <a:t>: Quick Demo</a:t>
            </a:r>
          </a:p>
        </p:txBody>
      </p:sp>
    </p:spTree>
    <p:extLst>
      <p:ext uri="{BB962C8B-B14F-4D97-AF65-F5344CB8AC3E}">
        <p14:creationId xmlns:p14="http://schemas.microsoft.com/office/powerpoint/2010/main" val="824198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Jupyter Notebooks</a:t>
            </a:r>
          </a:p>
        </p:txBody>
      </p:sp>
      <p:sp>
        <p:nvSpPr>
          <p:cNvPr id="3" name="TextBox 2"/>
          <p:cNvSpPr txBox="1"/>
          <p:nvPr/>
        </p:nvSpPr>
        <p:spPr>
          <a:xfrm>
            <a:off x="240632" y="4303647"/>
            <a:ext cx="8662736" cy="646331"/>
          </a:xfrm>
          <a:prstGeom prst="rect">
            <a:avLst/>
          </a:prstGeom>
          <a:noFill/>
        </p:spPr>
        <p:txBody>
          <a:bodyPr wrap="square" rtlCol="0">
            <a:spAutoFit/>
          </a:bodyPr>
          <a:lstStyle/>
          <a:p>
            <a:pPr algn="ctr"/>
            <a:r>
              <a:rPr lang="en-GB" sz="1800" dirty="0">
                <a:latin typeface="Cambria" panose="02040503050406030204" pitchFamily="18" charset="0"/>
                <a:ea typeface="Cambria" panose="02040503050406030204" pitchFamily="18" charset="0"/>
              </a:rPr>
              <a:t>https://github.com/jupyter/jupyter/wiki/A-gallery-of-interesting-Jupyter-Notebooks#introductory-tutorials</a:t>
            </a:r>
          </a:p>
        </p:txBody>
      </p:sp>
      <p:pic>
        <p:nvPicPr>
          <p:cNvPr id="4" name="Picture 3">
            <a:extLst>
              <a:ext uri="{FF2B5EF4-FFF2-40B4-BE49-F238E27FC236}">
                <a16:creationId xmlns:a16="http://schemas.microsoft.com/office/drawing/2014/main" id="{83A5DEF6-5642-4C74-BE14-547EFC7A2593}"/>
              </a:ext>
            </a:extLst>
          </p:cNvPr>
          <p:cNvPicPr>
            <a:picLocks noChangeAspect="1"/>
          </p:cNvPicPr>
          <p:nvPr/>
        </p:nvPicPr>
        <p:blipFill rotWithShape="1">
          <a:blip r:embed="rId3"/>
          <a:srcRect l="34032" t="26896" r="5000" b="31793"/>
          <a:stretch/>
        </p:blipFill>
        <p:spPr>
          <a:xfrm>
            <a:off x="623120" y="958020"/>
            <a:ext cx="7897760" cy="3008671"/>
          </a:xfrm>
          <a:prstGeom prst="rect">
            <a:avLst/>
          </a:prstGeom>
        </p:spPr>
      </p:pic>
    </p:spTree>
    <p:extLst>
      <p:ext uri="{BB962C8B-B14F-4D97-AF65-F5344CB8AC3E}">
        <p14:creationId xmlns:p14="http://schemas.microsoft.com/office/powerpoint/2010/main" val="1229816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a:t>Jupyter Notebooks</a:t>
            </a:r>
            <a:endParaRPr lang="en-GB" sz="3600" dirty="0"/>
          </a:p>
        </p:txBody>
      </p:sp>
      <p:sp>
        <p:nvSpPr>
          <p:cNvPr id="3" name="TextBox 2"/>
          <p:cNvSpPr txBox="1"/>
          <p:nvPr/>
        </p:nvSpPr>
        <p:spPr>
          <a:xfrm>
            <a:off x="352927" y="4313153"/>
            <a:ext cx="8662736" cy="646331"/>
          </a:xfrm>
          <a:prstGeom prst="rect">
            <a:avLst/>
          </a:prstGeom>
          <a:noFill/>
        </p:spPr>
        <p:txBody>
          <a:bodyPr wrap="square" rtlCol="0">
            <a:spAutoFit/>
          </a:bodyPr>
          <a:lstStyle/>
          <a:p>
            <a:pPr algn="ctr"/>
            <a:r>
              <a:rPr lang="en-GB" sz="1800" dirty="0">
                <a:latin typeface="Cambria" panose="02040503050406030204" pitchFamily="18" charset="0"/>
                <a:ea typeface="Cambria" panose="02040503050406030204" pitchFamily="18" charset="0"/>
              </a:rPr>
              <a:t>https://www.buzzfeednews.com/article/heidiblake/the-tennis-racket</a:t>
            </a:r>
          </a:p>
          <a:p>
            <a:pPr algn="ctr"/>
            <a:r>
              <a:rPr lang="en-GB" sz="1800" dirty="0">
                <a:latin typeface="Cambria" panose="02040503050406030204" pitchFamily="18" charset="0"/>
                <a:ea typeface="Cambria" panose="02040503050406030204" pitchFamily="18" charset="0"/>
              </a:rPr>
              <a:t>https://github.com/BuzzFeedNews/2016-01-tennis-betting-analysis</a:t>
            </a:r>
          </a:p>
        </p:txBody>
      </p:sp>
      <p:pic>
        <p:nvPicPr>
          <p:cNvPr id="4" name="Picture 3">
            <a:extLst>
              <a:ext uri="{FF2B5EF4-FFF2-40B4-BE49-F238E27FC236}">
                <a16:creationId xmlns:a16="http://schemas.microsoft.com/office/drawing/2014/main" id="{C9DD664F-7C1A-43CC-BEAD-8DFB8D3FC322}"/>
              </a:ext>
            </a:extLst>
          </p:cNvPr>
          <p:cNvPicPr>
            <a:picLocks noChangeAspect="1"/>
          </p:cNvPicPr>
          <p:nvPr/>
        </p:nvPicPr>
        <p:blipFill rotWithShape="1">
          <a:blip r:embed="rId3"/>
          <a:srcRect l="4562" t="10851" r="3860" b="11763"/>
          <a:stretch/>
        </p:blipFill>
        <p:spPr>
          <a:xfrm>
            <a:off x="1196105" y="970257"/>
            <a:ext cx="6751789" cy="3207747"/>
          </a:xfrm>
          <a:prstGeom prst="rect">
            <a:avLst/>
          </a:prstGeom>
        </p:spPr>
      </p:pic>
    </p:spTree>
    <p:extLst>
      <p:ext uri="{BB962C8B-B14F-4D97-AF65-F5344CB8AC3E}">
        <p14:creationId xmlns:p14="http://schemas.microsoft.com/office/powerpoint/2010/main" val="1039993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1" y="2255900"/>
            <a:ext cx="8692353" cy="636461"/>
          </a:xfrm>
        </p:spPr>
        <p:txBody>
          <a:bodyPr/>
          <a:lstStyle/>
          <a:p>
            <a:pPr algn="ctr"/>
            <a:r>
              <a:rPr lang="en-GB" sz="3600" dirty="0" smtClean="0"/>
              <a:t>Summary</a:t>
            </a:r>
            <a:endParaRPr lang="en-GB" sz="3600" dirty="0"/>
          </a:p>
        </p:txBody>
      </p:sp>
    </p:spTree>
    <p:extLst>
      <p:ext uri="{BB962C8B-B14F-4D97-AF65-F5344CB8AC3E}">
        <p14:creationId xmlns:p14="http://schemas.microsoft.com/office/powerpoint/2010/main" val="3197449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Reflections</a:t>
            </a:r>
          </a:p>
        </p:txBody>
      </p:sp>
      <p:sp>
        <p:nvSpPr>
          <p:cNvPr id="3" name="TextBox 2"/>
          <p:cNvSpPr txBox="1"/>
          <p:nvPr/>
        </p:nvSpPr>
        <p:spPr>
          <a:xfrm>
            <a:off x="240632" y="1138989"/>
            <a:ext cx="8662736" cy="2185214"/>
          </a:xfrm>
          <a:prstGeom prst="rect">
            <a:avLst/>
          </a:prstGeom>
          <a:noFill/>
        </p:spPr>
        <p:txBody>
          <a:bodyPr wrap="square" rtlCol="0">
            <a:spAutoFit/>
          </a:bodyPr>
          <a:lstStyle/>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Dynamic documents are a tool not a panacea.</a:t>
            </a:r>
          </a:p>
          <a:p>
            <a:pPr marL="285750" indent="-28575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The researcher needs to change the way they work:</a:t>
            </a:r>
          </a:p>
          <a:p>
            <a:pPr marL="694081" lvl="1" indent="-28575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I feel that undertaking research within a dynamic document encourages </a:t>
            </a:r>
            <a:r>
              <a:rPr lang="en-GB" sz="2000" dirty="0" smtClean="0">
                <a:latin typeface="Cambria" panose="02040503050406030204" pitchFamily="18" charset="0"/>
                <a:ea typeface="Cambria" panose="02040503050406030204" pitchFamily="18" charset="0"/>
              </a:rPr>
              <a:t>me </a:t>
            </a:r>
            <a:r>
              <a:rPr lang="en-GB" sz="2000" dirty="0">
                <a:latin typeface="Cambria" panose="02040503050406030204" pitchFamily="18" charset="0"/>
                <a:ea typeface="Cambria" panose="02040503050406030204" pitchFamily="18" charset="0"/>
              </a:rPr>
              <a:t>to work in a more ‘literate’ manner.</a:t>
            </a:r>
          </a:p>
          <a:p>
            <a:pPr algn="just"/>
            <a:endParaRPr lang="en-GB"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542285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a:t>Reflections</a:t>
            </a:r>
          </a:p>
        </p:txBody>
      </p:sp>
      <p:sp>
        <p:nvSpPr>
          <p:cNvPr id="3" name="TextBox 2"/>
          <p:cNvSpPr txBox="1"/>
          <p:nvPr/>
        </p:nvSpPr>
        <p:spPr>
          <a:xfrm>
            <a:off x="240632" y="1138989"/>
            <a:ext cx="8662736" cy="3231654"/>
          </a:xfrm>
          <a:prstGeom prst="rect">
            <a:avLst/>
          </a:prstGeom>
          <a:noFill/>
        </p:spPr>
        <p:txBody>
          <a:bodyPr wrap="square" rtlCol="0">
            <a:spAutoFit/>
          </a:bodyPr>
          <a:lstStyle/>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We need to think about how these tools work with social science data that cannot be shared openly.</a:t>
            </a:r>
          </a:p>
          <a:p>
            <a:pPr marL="694081" lvl="1" indent="-28575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Could we link Jupyter Notebooks up directly with the Data Archives (with researcher log-in required)?</a:t>
            </a:r>
          </a:p>
          <a:p>
            <a:pPr marL="694081" lvl="1" indent="-28575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How should we work with secure data (e.g. administrative data)?</a:t>
            </a:r>
          </a:p>
          <a:p>
            <a:pPr marL="285750" indent="-28575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We need to continue to think about what should be included in a dynamic document (so it can constitute a research object):</a:t>
            </a:r>
          </a:p>
          <a:p>
            <a:pPr marL="694081" lvl="1" indent="-28575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Do we need discipline specific guidelines and templates?</a:t>
            </a:r>
          </a:p>
        </p:txBody>
      </p:sp>
    </p:spTree>
    <p:extLst>
      <p:ext uri="{BB962C8B-B14F-4D97-AF65-F5344CB8AC3E}">
        <p14:creationId xmlns:p14="http://schemas.microsoft.com/office/powerpoint/2010/main" val="3856129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4_January_2019_at_11_01_22_default_25de6ca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3353" y="1840767"/>
            <a:ext cx="4245926" cy="2388333"/>
          </a:xfrm>
          <a:prstGeom prst="rect">
            <a:avLst/>
          </a:prstGeom>
          <a:ln>
            <a:noFill/>
          </a:ln>
          <a:effectLst>
            <a:outerShdw blurRad="190500" algn="tl" rotWithShape="0">
              <a:srgbClr val="000000">
                <a:alpha val="70000"/>
              </a:srgbClr>
            </a:outerShdw>
          </a:effectLst>
        </p:spPr>
      </p:pic>
      <p:sp>
        <p:nvSpPr>
          <p:cNvPr id="3" name="Title 1"/>
          <p:cNvSpPr>
            <a:spLocks noGrp="1"/>
          </p:cNvSpPr>
          <p:nvPr>
            <p:ph type="title"/>
          </p:nvPr>
        </p:nvSpPr>
        <p:spPr>
          <a:xfrm>
            <a:off x="240632" y="1032205"/>
            <a:ext cx="4331368" cy="636461"/>
          </a:xfrm>
        </p:spPr>
        <p:txBody>
          <a:bodyPr/>
          <a:lstStyle/>
          <a:p>
            <a:pPr algn="ctr"/>
            <a:r>
              <a:rPr lang="en-GB" sz="3600" dirty="0" smtClean="0"/>
              <a:t>Open Social Science</a:t>
            </a:r>
            <a:endParaRPr lang="en-GB" sz="3600" dirty="0"/>
          </a:p>
        </p:txBody>
      </p:sp>
      <p:sp>
        <p:nvSpPr>
          <p:cNvPr id="5" name="Title 1"/>
          <p:cNvSpPr txBox="1">
            <a:spLocks/>
          </p:cNvSpPr>
          <p:nvPr/>
        </p:nvSpPr>
        <p:spPr>
          <a:xfrm>
            <a:off x="4572000" y="1032204"/>
            <a:ext cx="4331368" cy="636461"/>
          </a:xfrm>
          <a:prstGeom prst="rect">
            <a:avLst/>
          </a:prstGeom>
        </p:spPr>
        <p:txBody>
          <a:bodyPr vert="horz" lIns="81666" tIns="40833" rIns="81666" bIns="40833" rtlCol="0" anchor="ctr">
            <a:spAutoFit/>
          </a:bodyPr>
          <a:lstStyle>
            <a:lvl1pPr algn="l" defTabSz="408331" rtl="0" eaLnBrk="1" latinLnBrk="0" hangingPunct="1">
              <a:spcBef>
                <a:spcPct val="0"/>
              </a:spcBef>
              <a:buNone/>
              <a:defRPr sz="5500" b="1" kern="1200" baseline="0">
                <a:solidFill>
                  <a:schemeClr val="tx1"/>
                </a:solidFill>
                <a:latin typeface="Cambria"/>
                <a:ea typeface="+mj-ea"/>
                <a:cs typeface="Cambria"/>
              </a:defRPr>
            </a:lvl1pPr>
          </a:lstStyle>
          <a:p>
            <a:pPr algn="ctr"/>
            <a:r>
              <a:rPr lang="en-GB" sz="3600" dirty="0" smtClean="0"/>
              <a:t>The Unknown</a:t>
            </a:r>
            <a:endParaRPr lang="en-GB" sz="36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5393" y="1840766"/>
            <a:ext cx="4258268" cy="2388333"/>
          </a:xfrm>
          <a:prstGeom prst="rect">
            <a:avLst/>
          </a:prstGeom>
        </p:spPr>
      </p:pic>
    </p:spTree>
    <p:extLst>
      <p:ext uri="{BB962C8B-B14F-4D97-AF65-F5344CB8AC3E}">
        <p14:creationId xmlns:p14="http://schemas.microsoft.com/office/powerpoint/2010/main" val="96087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40631" y="690529"/>
            <a:ext cx="8646193" cy="574906"/>
          </a:xfrm>
        </p:spPr>
        <p:txBody>
          <a:bodyPr/>
          <a:lstStyle/>
          <a:p>
            <a:pPr algn="ctr"/>
            <a:r>
              <a:rPr lang="en-GB" sz="3200" dirty="0" smtClean="0"/>
              <a:t>P Hacking</a:t>
            </a:r>
            <a:endParaRPr lang="en-GB" sz="3200" dirty="0"/>
          </a:p>
        </p:txBody>
      </p:sp>
      <p:pic>
        <p:nvPicPr>
          <p:cNvPr id="8196" name="Picture 4" descr="Image result for if you torture data long enough it will conf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687" y="1465262"/>
            <a:ext cx="576262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4497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86589" y="1182411"/>
            <a:ext cx="7202906" cy="2852453"/>
          </a:xfrm>
        </p:spPr>
        <p:txBody>
          <a:bodyPr numCol="1"/>
          <a:lstStyle/>
          <a:p>
            <a:pPr algn="ctr">
              <a:spcBef>
                <a:spcPts val="0"/>
              </a:spcBef>
            </a:pPr>
            <a:r>
              <a:rPr lang="en-GB" cap="none" dirty="0">
                <a:latin typeface="Cambria" panose="02040503050406030204" pitchFamily="18" charset="0"/>
                <a:ea typeface="Cambria" panose="02040503050406030204" pitchFamily="18" charset="0"/>
              </a:rPr>
              <a:t>Roxanne Connelly</a:t>
            </a:r>
          </a:p>
          <a:p>
            <a:pPr algn="ctr">
              <a:spcBef>
                <a:spcPts val="0"/>
              </a:spcBef>
            </a:pPr>
            <a:r>
              <a:rPr lang="en-GB" sz="2000" cap="none" dirty="0" smtClean="0">
                <a:latin typeface="Cambria" panose="02040503050406030204" pitchFamily="18" charset="0"/>
                <a:ea typeface="Cambria" panose="02040503050406030204" pitchFamily="18" charset="0"/>
              </a:rPr>
              <a:t>roxanne.connelly@york.ac.uk</a:t>
            </a:r>
          </a:p>
          <a:p>
            <a:pPr algn="ctr">
              <a:spcBef>
                <a:spcPts val="0"/>
              </a:spcBef>
            </a:pPr>
            <a:r>
              <a:rPr lang="en-GB" sz="2000" cap="none" dirty="0" smtClean="0">
                <a:latin typeface="Cambria" panose="02040503050406030204" pitchFamily="18" charset="0"/>
                <a:ea typeface="Cambria" panose="02040503050406030204" pitchFamily="18" charset="0"/>
              </a:rPr>
              <a:t>@</a:t>
            </a:r>
            <a:r>
              <a:rPr lang="en-GB" sz="2000" cap="none" dirty="0" err="1" smtClean="0">
                <a:latin typeface="Cambria" panose="02040503050406030204" pitchFamily="18" charset="0"/>
                <a:ea typeface="Cambria" panose="02040503050406030204" pitchFamily="18" charset="0"/>
              </a:rPr>
              <a:t>ConnellyRoxanne</a:t>
            </a:r>
            <a:endParaRPr lang="en-GB" sz="2000" cap="none" dirty="0" smtClean="0">
              <a:latin typeface="Cambria" panose="02040503050406030204" pitchFamily="18" charset="0"/>
              <a:ea typeface="Cambria" panose="02040503050406030204" pitchFamily="18" charset="0"/>
            </a:endParaRPr>
          </a:p>
          <a:p>
            <a:pPr algn="ctr">
              <a:spcBef>
                <a:spcPts val="0"/>
              </a:spcBef>
            </a:pPr>
            <a:endParaRPr lang="en-GB" sz="2000" cap="none" dirty="0">
              <a:latin typeface="Cambria" panose="02040503050406030204" pitchFamily="18" charset="0"/>
              <a:ea typeface="Cambria" panose="02040503050406030204" pitchFamily="18" charset="0"/>
            </a:endParaRPr>
          </a:p>
          <a:p>
            <a:pPr algn="ctr">
              <a:spcBef>
                <a:spcPts val="0"/>
              </a:spcBef>
            </a:pPr>
            <a:endParaRPr lang="en-GB" sz="2000" cap="none" dirty="0" smtClean="0">
              <a:latin typeface="Cambria" panose="02040503050406030204" pitchFamily="18" charset="0"/>
              <a:ea typeface="Cambria" panose="02040503050406030204" pitchFamily="18" charset="0"/>
            </a:endParaRPr>
          </a:p>
          <a:p>
            <a:pPr algn="ctr">
              <a:spcBef>
                <a:spcPts val="0"/>
              </a:spcBef>
            </a:pPr>
            <a:endParaRPr lang="en-GB" sz="2000" cap="none" dirty="0">
              <a:latin typeface="Cambria" panose="02040503050406030204" pitchFamily="18" charset="0"/>
              <a:ea typeface="Cambria" panose="02040503050406030204" pitchFamily="18" charset="0"/>
            </a:endParaRPr>
          </a:p>
          <a:p>
            <a:pPr algn="ctr">
              <a:spcBef>
                <a:spcPts val="0"/>
              </a:spcBef>
            </a:pPr>
            <a:endParaRPr lang="en-GB" sz="2000" cap="none" dirty="0">
              <a:latin typeface="Cambria" panose="02040503050406030204" pitchFamily="18" charset="0"/>
              <a:ea typeface="Cambria" panose="02040503050406030204" pitchFamily="18" charset="0"/>
            </a:endParaRPr>
          </a:p>
          <a:p>
            <a:pPr algn="ctr">
              <a:spcBef>
                <a:spcPts val="0"/>
              </a:spcBef>
            </a:pPr>
            <a:endParaRPr lang="en-GB" cap="none" dirty="0">
              <a:latin typeface="Cambria" panose="02040503050406030204" pitchFamily="18" charset="0"/>
              <a:ea typeface="Cambria" panose="02040503050406030204" pitchFamily="18" charset="0"/>
            </a:endParaRPr>
          </a:p>
        </p:txBody>
      </p:sp>
      <p:sp>
        <p:nvSpPr>
          <p:cNvPr id="4" name="TextBox 3"/>
          <p:cNvSpPr txBox="1"/>
          <p:nvPr/>
        </p:nvSpPr>
        <p:spPr>
          <a:xfrm>
            <a:off x="256674" y="3289800"/>
            <a:ext cx="8662736" cy="646331"/>
          </a:xfrm>
          <a:prstGeom prst="rect">
            <a:avLst/>
          </a:prstGeom>
          <a:noFill/>
        </p:spPr>
        <p:txBody>
          <a:bodyPr wrap="square" rtlCol="0">
            <a:spAutoFit/>
          </a:bodyPr>
          <a:lstStyle/>
          <a:p>
            <a:pPr algn="ctr"/>
            <a:r>
              <a:rPr lang="en-GB" sz="1800" dirty="0">
                <a:latin typeface="Cambria" panose="02040503050406030204" pitchFamily="18" charset="0"/>
                <a:ea typeface="Cambria" panose="02040503050406030204" pitchFamily="18" charset="0"/>
              </a:rPr>
              <a:t>These materials draw heavily on collaborative work developed with </a:t>
            </a:r>
            <a:r>
              <a:rPr lang="en-GB" sz="1800" b="1" dirty="0">
                <a:latin typeface="Cambria" panose="02040503050406030204" pitchFamily="18" charset="0"/>
                <a:ea typeface="Cambria" panose="02040503050406030204" pitchFamily="18" charset="0"/>
              </a:rPr>
              <a:t>Professor Vernon Gayle, University of Edinburgh</a:t>
            </a:r>
            <a:r>
              <a:rPr lang="en-GB" sz="1800" dirty="0">
                <a:latin typeface="Cambria" panose="02040503050406030204" pitchFamily="18" charset="0"/>
                <a:ea typeface="Cambria" panose="02040503050406030204" pitchFamily="18" charset="0"/>
              </a:rPr>
              <a:t>. His contribution is gratefully acknowledged.</a:t>
            </a:r>
          </a:p>
        </p:txBody>
      </p:sp>
    </p:spTree>
    <p:extLst>
      <p:ext uri="{BB962C8B-B14F-4D97-AF65-F5344CB8AC3E}">
        <p14:creationId xmlns:p14="http://schemas.microsoft.com/office/powerpoint/2010/main" val="1624058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HARKing: Hypothesizing After the Results are Kn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658937"/>
            <a:ext cx="5619750" cy="32766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40631" y="444308"/>
            <a:ext cx="8646193" cy="1067349"/>
          </a:xfrm>
        </p:spPr>
        <p:txBody>
          <a:bodyPr/>
          <a:lstStyle/>
          <a:p>
            <a:pPr algn="ctr"/>
            <a:r>
              <a:rPr lang="en-GB" sz="3200" dirty="0" err="1" smtClean="0"/>
              <a:t>HARKing</a:t>
            </a:r>
            <a:r>
              <a:rPr lang="en-GB" sz="3200" dirty="0" smtClean="0"/>
              <a:t/>
            </a:r>
            <a:br>
              <a:rPr lang="en-GB" sz="3200" dirty="0" smtClean="0"/>
            </a:br>
            <a:r>
              <a:rPr lang="en-GB" sz="3200" dirty="0" smtClean="0"/>
              <a:t>Hypothesizing </a:t>
            </a:r>
            <a:r>
              <a:rPr lang="en-GB" sz="3200" dirty="0"/>
              <a:t>After the Results are Known</a:t>
            </a:r>
          </a:p>
        </p:txBody>
      </p:sp>
    </p:spTree>
    <p:extLst>
      <p:ext uri="{BB962C8B-B14F-4D97-AF65-F5344CB8AC3E}">
        <p14:creationId xmlns:p14="http://schemas.microsoft.com/office/powerpoint/2010/main" val="1663440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 y="232105"/>
            <a:ext cx="6906126" cy="636461"/>
          </a:xfrm>
        </p:spPr>
        <p:txBody>
          <a:bodyPr/>
          <a:lstStyle/>
          <a:p>
            <a:r>
              <a:rPr lang="en-GB" sz="3600" dirty="0" smtClean="0"/>
              <a:t>Example: Screen Time</a:t>
            </a:r>
            <a:endParaRPr lang="en-GB" sz="3600" dirty="0"/>
          </a:p>
        </p:txBody>
      </p:sp>
      <p:pic>
        <p:nvPicPr>
          <p:cNvPr id="4" name="Picture 3"/>
          <p:cNvPicPr>
            <a:picLocks noChangeAspect="1"/>
          </p:cNvPicPr>
          <p:nvPr/>
        </p:nvPicPr>
        <p:blipFill>
          <a:blip r:embed="rId3"/>
          <a:stretch>
            <a:fillRect/>
          </a:stretch>
        </p:blipFill>
        <p:spPr>
          <a:xfrm>
            <a:off x="1876425" y="1215890"/>
            <a:ext cx="5391150" cy="3591853"/>
          </a:xfrm>
          <a:prstGeom prst="rect">
            <a:avLst/>
          </a:prstGeom>
        </p:spPr>
      </p:pic>
    </p:spTree>
    <p:extLst>
      <p:ext uri="{BB962C8B-B14F-4D97-AF65-F5344CB8AC3E}">
        <p14:creationId xmlns:p14="http://schemas.microsoft.com/office/powerpoint/2010/main" val="132386256"/>
      </p:ext>
    </p:extLst>
  </p:cSld>
  <p:clrMapOvr>
    <a:masterClrMapping/>
  </p:clrMapOvr>
  <p:timing>
    <p:tnLst>
      <p:par>
        <p:cTn id="1" dur="indefinite" restart="never" nodeType="tmRoot"/>
      </p:par>
    </p:tnLst>
  </p:timing>
</p:sld>
</file>

<file path=ppt/theme/theme1.xml><?xml version="1.0" encoding="utf-8"?>
<a:theme xmlns:a="http://schemas.openxmlformats.org/drawingml/2006/main" name="uoy-powerpoint-widescreen">
  <a:themeElements>
    <a:clrScheme name="University of York Colour Palette">
      <a:dk1>
        <a:srgbClr val="25303B"/>
      </a:dk1>
      <a:lt1>
        <a:srgbClr val="FFFFFF"/>
      </a:lt1>
      <a:dk2>
        <a:srgbClr val="E3E6E5"/>
      </a:dk2>
      <a:lt2>
        <a:srgbClr val="00627D"/>
      </a:lt2>
      <a:accent1>
        <a:srgbClr val="5AB031"/>
      </a:accent1>
      <a:accent2>
        <a:srgbClr val="9067A9"/>
      </a:accent2>
      <a:accent3>
        <a:srgbClr val="E2388C"/>
      </a:accent3>
      <a:accent4>
        <a:srgbClr val="E62A32"/>
      </a:accent4>
      <a:accent5>
        <a:srgbClr val="F18626"/>
      </a:accent5>
      <a:accent6>
        <a:srgbClr val="00ABAA"/>
      </a:accent6>
      <a:hlink>
        <a:srgbClr val="0096D6"/>
      </a:hlink>
      <a:folHlink>
        <a:srgbClr val="E238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uoy-powerpoint-widescreen</Template>
  <TotalTime>1661</TotalTime>
  <Words>4505</Words>
  <Application>Microsoft Office PowerPoint</Application>
  <PresentationFormat>Custom</PresentationFormat>
  <Paragraphs>366</Paragraphs>
  <Slides>70</Slides>
  <Notes>46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Cambria</vt:lpstr>
      <vt:lpstr>Wingdings</vt:lpstr>
      <vt:lpstr>uoy-powerpoint-widescreen</vt:lpstr>
      <vt:lpstr>Reproducibility and Dynamic Documents </vt:lpstr>
      <vt:lpstr>Problem</vt:lpstr>
      <vt:lpstr>PowerPoint Presentation</vt:lpstr>
      <vt:lpstr>PowerPoint Presentation</vt:lpstr>
      <vt:lpstr>PowerPoint Presentation</vt:lpstr>
      <vt:lpstr>PowerPoint Presentation</vt:lpstr>
      <vt:lpstr>P Hacking</vt:lpstr>
      <vt:lpstr>HARKing Hypothesizing After the Results are Known</vt:lpstr>
      <vt:lpstr>Example: Screen Time</vt:lpstr>
      <vt:lpstr>PowerPoint Presentation</vt:lpstr>
      <vt:lpstr>PowerPoint Presentation</vt:lpstr>
      <vt:lpstr>PowerPoint Presentation</vt:lpstr>
      <vt:lpstr>PowerPoint Presentation</vt:lpstr>
      <vt:lpstr>PowerPoint Presentation</vt:lpstr>
      <vt:lpstr>Solutions</vt:lpstr>
      <vt:lpstr>PowerPoint Presentation</vt:lpstr>
      <vt:lpstr>PowerPoint Presentation</vt:lpstr>
      <vt:lpstr>PowerPoint Presentation</vt:lpstr>
      <vt:lpstr>PowerPoint Presentation</vt:lpstr>
      <vt:lpstr>First Journal Publications</vt:lpstr>
      <vt:lpstr>Modern Journal Publications</vt:lpstr>
      <vt:lpstr>PowerPoint Presentation</vt:lpstr>
      <vt:lpstr>Documentation</vt:lpstr>
      <vt:lpstr>The TOP Guidelines</vt:lpstr>
      <vt:lpstr>American Journal of Political Science</vt:lpstr>
      <vt:lpstr>GitHub (github.com)</vt:lpstr>
      <vt:lpstr>GitHub</vt:lpstr>
      <vt:lpstr>Version Control Software</vt:lpstr>
      <vt:lpstr>GitHub</vt:lpstr>
      <vt:lpstr>GitHub</vt:lpstr>
      <vt:lpstr>GitHub</vt:lpstr>
      <vt:lpstr>GitHub</vt:lpstr>
      <vt:lpstr>Open Science Framework (https://osf.io/)</vt:lpstr>
      <vt:lpstr>Open Science Framework (https://osf.io/)</vt:lpstr>
      <vt:lpstr>PowerPoint Presentation</vt:lpstr>
      <vt:lpstr>No Drop Down Menus</vt:lpstr>
      <vt:lpstr>PowerPoint Presentation</vt:lpstr>
      <vt:lpstr>PowerPoint Presentation</vt:lpstr>
      <vt:lpstr>Effective Workflows</vt:lpstr>
      <vt:lpstr>Literate Programming</vt:lpstr>
      <vt:lpstr>Research Practice</vt:lpstr>
      <vt:lpstr>Is this achievable in a plain text document (e.g. a .do file, R script)?</vt:lpstr>
      <vt:lpstr>Research Objects</vt:lpstr>
      <vt:lpstr>Dynamic Documents</vt:lpstr>
      <vt:lpstr>Dynamic Documents</vt:lpstr>
      <vt:lpstr>Dynamic Documents</vt:lpstr>
      <vt:lpstr>Explorable Multiverse Analyses</vt:lpstr>
      <vt:lpstr>PowerPoint Presentation</vt:lpstr>
      <vt:lpstr>PowerPoint Presentation</vt:lpstr>
      <vt:lpstr>Making Dynamic Documents</vt:lpstr>
      <vt:lpstr>Dynamic Documents</vt:lpstr>
      <vt:lpstr>R Markdown</vt:lpstr>
      <vt:lpstr>R Markdown</vt:lpstr>
      <vt:lpstr>R Markdown</vt:lpstr>
      <vt:lpstr>Jupyter Notebooks</vt:lpstr>
      <vt:lpstr>Jupyter Notebooks</vt:lpstr>
      <vt:lpstr>The Ipython/Jupyter Notebook</vt:lpstr>
      <vt:lpstr>Jupyter Notebooks</vt:lpstr>
      <vt:lpstr>Jupyter Notebooks</vt:lpstr>
      <vt:lpstr>Jupyter Notebooks</vt:lpstr>
      <vt:lpstr>Download Jupyter Notebooks</vt:lpstr>
      <vt:lpstr>Jupyter Kernels</vt:lpstr>
      <vt:lpstr>Jupyter: Quick Demo</vt:lpstr>
      <vt:lpstr>Jupyter Notebooks</vt:lpstr>
      <vt:lpstr>Jupyter Notebooks</vt:lpstr>
      <vt:lpstr>Summary</vt:lpstr>
      <vt:lpstr>Reflections</vt:lpstr>
      <vt:lpstr>Reflections</vt:lpstr>
      <vt:lpstr>Open Social Science</vt:lpstr>
      <vt:lpstr>PowerPoint Presentation</vt:lpstr>
    </vt:vector>
  </TitlesOfParts>
  <Company>The University of York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Lock</dc:creator>
  <cp:lastModifiedBy>Roxanne Connelly</cp:lastModifiedBy>
  <cp:revision>83</cp:revision>
  <cp:lastPrinted>2019-01-24T08:53:50Z</cp:lastPrinted>
  <dcterms:created xsi:type="dcterms:W3CDTF">2016-10-03T14:02:25Z</dcterms:created>
  <dcterms:modified xsi:type="dcterms:W3CDTF">2019-03-25T12:50:28Z</dcterms:modified>
</cp:coreProperties>
</file>